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2.xml" ContentType="application/vnd.openxmlformats-officedocument.presentationml.tags+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74" r:id="rId3"/>
    <p:sldId id="319" r:id="rId4"/>
    <p:sldId id="269" r:id="rId5"/>
    <p:sldId id="280" r:id="rId6"/>
    <p:sldId id="326" r:id="rId7"/>
    <p:sldId id="327" r:id="rId8"/>
    <p:sldId id="328" r:id="rId9"/>
    <p:sldId id="323" r:id="rId10"/>
    <p:sldId id="324" r:id="rId11"/>
    <p:sldId id="325" r:id="rId12"/>
    <p:sldId id="320" r:id="rId13"/>
    <p:sldId id="321" r:id="rId14"/>
    <p:sldId id="322" r:id="rId15"/>
    <p:sldId id="307" r:id="rId16"/>
    <p:sldId id="317" r:id="rId17"/>
    <p:sldId id="311" r:id="rId18"/>
    <p:sldId id="313" r:id="rId19"/>
    <p:sldId id="302" r:id="rId20"/>
    <p:sldId id="304" r:id="rId21"/>
    <p:sldId id="306" r:id="rId22"/>
    <p:sldId id="318" r:id="rId23"/>
    <p:sldId id="303" r:id="rId24"/>
    <p:sldId id="297" r:id="rId25"/>
    <p:sldId id="299" r:id="rId26"/>
    <p:sldId id="295" r:id="rId27"/>
    <p:sldId id="279" r:id="rId28"/>
    <p:sldId id="310" r:id="rId29"/>
  </p:sldIdLst>
  <p:sldSz cx="18288000" cy="10287000"/>
  <p:notesSz cx="6858000" cy="9144000"/>
  <p:embeddedFontLst>
    <p:embeddedFont>
      <p:font typeface="Clear Sans Bold" panose="020B0604020202020204" charset="0"/>
      <p:regular r:id="rId31"/>
    </p:embeddedFont>
    <p:embeddedFont>
      <p:font typeface="Helios Extended" panose="020B0604020202020204" charset="0"/>
      <p:regular r:id="rId32"/>
    </p:embeddedFont>
    <p:embeddedFont>
      <p:font typeface="Helios Extended Bold" panose="020B0604020202020204" charset="0"/>
      <p:regular r:id="rId33"/>
    </p:embeddedFont>
    <p:embeddedFont>
      <p:font typeface="League Spartan" panose="020B0604020202020204" charset="0"/>
      <p:regular r:id="rId34"/>
    </p:embeddedFont>
    <p:embeddedFont>
      <p:font typeface="Poppins" panose="00000500000000000000" pitchFamily="2"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DC"/>
    <a:srgbClr val="F3F3F6"/>
    <a:srgbClr val="1C3F60"/>
    <a:srgbClr val="00B050"/>
    <a:srgbClr val="0070C0"/>
    <a:srgbClr val="0B1320"/>
    <a:srgbClr val="F3F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409" autoAdjust="0"/>
  </p:normalViewPr>
  <p:slideViewPr>
    <p:cSldViewPr snapToGrid="0">
      <p:cViewPr varScale="1">
        <p:scale>
          <a:sx n="41" d="100"/>
          <a:sy n="41" d="100"/>
        </p:scale>
        <p:origin x="186" y="6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diagrams/_rels/data1.xml.rels><?xml version="1.0" encoding="UTF-8" standalone="yes"?>
<Relationships xmlns="http://schemas.openxmlformats.org/package/2006/relationships"><Relationship Id="rId2" Type="http://schemas.openxmlformats.org/officeDocument/2006/relationships/image" Target="../media/image23.svg"/><Relationship Id="rId1"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3.svg"/><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03DA7F-1596-45F1-95F8-20BC045FEE02}"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1A4CE94C-8021-4CF5-AF99-3D405AEDEEFF}">
      <dgm:prSet phldrT="[Text]"/>
      <dgm:spPr>
        <a:solidFill>
          <a:srgbClr val="7030A0"/>
        </a:solidFill>
      </dgm:spPr>
      <dgm:t>
        <a:bodyPr/>
        <a:lstStyle/>
        <a:p>
          <a:r>
            <a:rPr lang="en-US"/>
            <a:t>Log Frequency</a:t>
          </a:r>
        </a:p>
      </dgm:t>
    </dgm:pt>
    <dgm:pt modelId="{51A73E4C-9F02-4F70-B3A1-5A59F7ED7D11}" type="parTrans" cxnId="{1D5BAB9F-DAC2-46C7-AC30-93C74D602B8D}">
      <dgm:prSet/>
      <dgm:spPr/>
      <dgm:t>
        <a:bodyPr/>
        <a:lstStyle/>
        <a:p>
          <a:endParaRPr lang="en-US"/>
        </a:p>
      </dgm:t>
    </dgm:pt>
    <dgm:pt modelId="{516D2E02-401D-468F-AB2F-84479C357C01}" type="sibTrans" cxnId="{1D5BAB9F-DAC2-46C7-AC30-93C74D602B8D}">
      <dgm:prSet/>
      <dgm:spPr/>
      <dgm:t>
        <a:bodyPr/>
        <a:lstStyle/>
        <a:p>
          <a:endParaRPr lang="en-US"/>
        </a:p>
      </dgm:t>
    </dgm:pt>
    <dgm:pt modelId="{B849E75B-5426-450F-9D26-3ED5C01C001A}">
      <dgm:prSet phldrT="[Text]"/>
      <dgm:spPr>
        <a:solidFill>
          <a:srgbClr val="FF0000"/>
        </a:solidFill>
      </dgm:spPr>
      <dgm:t>
        <a:bodyPr/>
        <a:lstStyle/>
        <a:p>
          <a:r>
            <a:rPr lang="en-US" err="1"/>
            <a:t>LAnoBERT</a:t>
          </a:r>
          <a:endParaRPr lang="en-US"/>
        </a:p>
      </dgm:t>
    </dgm:pt>
    <dgm:pt modelId="{F0582FEB-464E-4D09-957B-4799787CA7E5}" type="parTrans" cxnId="{F474AB0C-21EB-4456-96B9-0615B310C3E9}">
      <dgm:prSet/>
      <dgm:spPr/>
      <dgm:t>
        <a:bodyPr/>
        <a:lstStyle/>
        <a:p>
          <a:endParaRPr lang="en-US"/>
        </a:p>
      </dgm:t>
    </dgm:pt>
    <dgm:pt modelId="{102EB01F-F09E-434D-9F8D-1922E33F9E65}" type="sibTrans" cxnId="{F474AB0C-21EB-4456-96B9-0615B310C3E9}">
      <dgm:prSet/>
      <dgm:spPr/>
      <dgm:t>
        <a:bodyPr/>
        <a:lstStyle/>
        <a:p>
          <a:endParaRPr lang="en-US"/>
        </a:p>
      </dgm:t>
    </dgm:pt>
    <dgm:pt modelId="{CECFD53C-6D2A-42A7-AED4-441C2ED3294C}">
      <dgm:prSet phldrT="[Text]"/>
      <dgm:spPr>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US"/>
        </a:p>
      </dgm:t>
    </dgm:pt>
    <dgm:pt modelId="{FE32983A-7C3D-41E2-8D64-E0E1C6CE396A}" type="sibTrans" cxnId="{5B6CB43B-0737-4525-8FD3-C8ECD3DE5CDB}">
      <dgm:prSet/>
      <dgm:spPr/>
      <dgm:t>
        <a:bodyPr/>
        <a:lstStyle/>
        <a:p>
          <a:endParaRPr lang="en-US"/>
        </a:p>
      </dgm:t>
    </dgm:pt>
    <dgm:pt modelId="{A1258ACB-A511-4432-A894-093208B31EBE}" type="parTrans" cxnId="{5B6CB43B-0737-4525-8FD3-C8ECD3DE5CDB}">
      <dgm:prSet/>
      <dgm:spPr/>
      <dgm:t>
        <a:bodyPr/>
        <a:lstStyle/>
        <a:p>
          <a:endParaRPr lang="en-US"/>
        </a:p>
      </dgm:t>
    </dgm:pt>
    <dgm:pt modelId="{E6544B13-9207-4F68-A6F5-D21843374AF3}" type="pres">
      <dgm:prSet presAssocID="{B503DA7F-1596-45F1-95F8-20BC045FEE02}" presName="cycle" presStyleCnt="0">
        <dgm:presLayoutVars>
          <dgm:chMax val="1"/>
          <dgm:dir/>
          <dgm:animLvl val="ctr"/>
          <dgm:resizeHandles val="exact"/>
        </dgm:presLayoutVars>
      </dgm:prSet>
      <dgm:spPr/>
    </dgm:pt>
    <dgm:pt modelId="{D162F798-AFC1-4997-9E8F-B2ECF724BDB5}" type="pres">
      <dgm:prSet presAssocID="{CECFD53C-6D2A-42A7-AED4-441C2ED3294C}" presName="centerShape" presStyleLbl="node0" presStyleIdx="0" presStyleCnt="1" custLinFactNeighborX="746" custLinFactNeighborY="-438"/>
      <dgm:spPr/>
    </dgm:pt>
    <dgm:pt modelId="{CC9E99E5-8B52-478D-A8E8-DBB79F83B77E}" type="pres">
      <dgm:prSet presAssocID="{51A73E4C-9F02-4F70-B3A1-5A59F7ED7D11}" presName="parTrans" presStyleLbl="bgSibTrans2D1" presStyleIdx="0" presStyleCnt="2"/>
      <dgm:spPr/>
    </dgm:pt>
    <dgm:pt modelId="{2C6AD12B-B875-40B2-80ED-16A6C031D34F}" type="pres">
      <dgm:prSet presAssocID="{1A4CE94C-8021-4CF5-AF99-3D405AEDEEFF}" presName="node" presStyleLbl="node1" presStyleIdx="0" presStyleCnt="2">
        <dgm:presLayoutVars>
          <dgm:bulletEnabled val="1"/>
        </dgm:presLayoutVars>
      </dgm:prSet>
      <dgm:spPr/>
    </dgm:pt>
    <dgm:pt modelId="{7EC658AE-0BCF-4B84-BF15-CEE55F4CD1F8}" type="pres">
      <dgm:prSet presAssocID="{F0582FEB-464E-4D09-957B-4799787CA7E5}" presName="parTrans" presStyleLbl="bgSibTrans2D1" presStyleIdx="1" presStyleCnt="2"/>
      <dgm:spPr/>
    </dgm:pt>
    <dgm:pt modelId="{79ED9730-3A12-4A50-862A-820DD5FEBD28}" type="pres">
      <dgm:prSet presAssocID="{B849E75B-5426-450F-9D26-3ED5C01C001A}" presName="node" presStyleLbl="node1" presStyleIdx="1" presStyleCnt="2">
        <dgm:presLayoutVars>
          <dgm:bulletEnabled val="1"/>
        </dgm:presLayoutVars>
      </dgm:prSet>
      <dgm:spPr/>
    </dgm:pt>
  </dgm:ptLst>
  <dgm:cxnLst>
    <dgm:cxn modelId="{F474AB0C-21EB-4456-96B9-0615B310C3E9}" srcId="{CECFD53C-6D2A-42A7-AED4-441C2ED3294C}" destId="{B849E75B-5426-450F-9D26-3ED5C01C001A}" srcOrd="1" destOrd="0" parTransId="{F0582FEB-464E-4D09-957B-4799787CA7E5}" sibTransId="{102EB01F-F09E-434D-9F8D-1922E33F9E65}"/>
    <dgm:cxn modelId="{2790142A-7F8A-4A33-9849-B2E0FCE60CDF}" type="presOf" srcId="{CECFD53C-6D2A-42A7-AED4-441C2ED3294C}" destId="{D162F798-AFC1-4997-9E8F-B2ECF724BDB5}" srcOrd="0" destOrd="0" presId="urn:microsoft.com/office/officeart/2005/8/layout/radial4"/>
    <dgm:cxn modelId="{5B6CB43B-0737-4525-8FD3-C8ECD3DE5CDB}" srcId="{B503DA7F-1596-45F1-95F8-20BC045FEE02}" destId="{CECFD53C-6D2A-42A7-AED4-441C2ED3294C}" srcOrd="0" destOrd="0" parTransId="{A1258ACB-A511-4432-A894-093208B31EBE}" sibTransId="{FE32983A-7C3D-41E2-8D64-E0E1C6CE396A}"/>
    <dgm:cxn modelId="{1D5BAB9F-DAC2-46C7-AC30-93C74D602B8D}" srcId="{CECFD53C-6D2A-42A7-AED4-441C2ED3294C}" destId="{1A4CE94C-8021-4CF5-AF99-3D405AEDEEFF}" srcOrd="0" destOrd="0" parTransId="{51A73E4C-9F02-4F70-B3A1-5A59F7ED7D11}" sibTransId="{516D2E02-401D-468F-AB2F-84479C357C01}"/>
    <dgm:cxn modelId="{F31291BE-270B-40D0-9A4D-1DA5EB429BDE}" type="presOf" srcId="{1A4CE94C-8021-4CF5-AF99-3D405AEDEEFF}" destId="{2C6AD12B-B875-40B2-80ED-16A6C031D34F}" srcOrd="0" destOrd="0" presId="urn:microsoft.com/office/officeart/2005/8/layout/radial4"/>
    <dgm:cxn modelId="{F3930ECF-F70B-4D18-BE07-7F405AD9601F}" type="presOf" srcId="{B503DA7F-1596-45F1-95F8-20BC045FEE02}" destId="{E6544B13-9207-4F68-A6F5-D21843374AF3}" srcOrd="0" destOrd="0" presId="urn:microsoft.com/office/officeart/2005/8/layout/radial4"/>
    <dgm:cxn modelId="{AB191DDD-959C-4CB0-9DED-F2BBEC102E0A}" type="presOf" srcId="{51A73E4C-9F02-4F70-B3A1-5A59F7ED7D11}" destId="{CC9E99E5-8B52-478D-A8E8-DBB79F83B77E}" srcOrd="0" destOrd="0" presId="urn:microsoft.com/office/officeart/2005/8/layout/radial4"/>
    <dgm:cxn modelId="{050441E3-34D6-4A42-B3F3-139FBEFB3C2C}" type="presOf" srcId="{F0582FEB-464E-4D09-957B-4799787CA7E5}" destId="{7EC658AE-0BCF-4B84-BF15-CEE55F4CD1F8}" srcOrd="0" destOrd="0" presId="urn:microsoft.com/office/officeart/2005/8/layout/radial4"/>
    <dgm:cxn modelId="{8E8025EC-76F6-480C-A03C-0F2AA0AAC28A}" type="presOf" srcId="{B849E75B-5426-450F-9D26-3ED5C01C001A}" destId="{79ED9730-3A12-4A50-862A-820DD5FEBD28}" srcOrd="0" destOrd="0" presId="urn:microsoft.com/office/officeart/2005/8/layout/radial4"/>
    <dgm:cxn modelId="{076CA79E-0D45-4450-970F-86D890B1221D}" type="presParOf" srcId="{E6544B13-9207-4F68-A6F5-D21843374AF3}" destId="{D162F798-AFC1-4997-9E8F-B2ECF724BDB5}" srcOrd="0" destOrd="0" presId="urn:microsoft.com/office/officeart/2005/8/layout/radial4"/>
    <dgm:cxn modelId="{B0DB6433-8659-4F3C-B730-B47B9DAEE1B1}" type="presParOf" srcId="{E6544B13-9207-4F68-A6F5-D21843374AF3}" destId="{CC9E99E5-8B52-478D-A8E8-DBB79F83B77E}" srcOrd="1" destOrd="0" presId="urn:microsoft.com/office/officeart/2005/8/layout/radial4"/>
    <dgm:cxn modelId="{B9088D36-6205-426B-B345-7894C2FB29F9}" type="presParOf" srcId="{E6544B13-9207-4F68-A6F5-D21843374AF3}" destId="{2C6AD12B-B875-40B2-80ED-16A6C031D34F}" srcOrd="2" destOrd="0" presId="urn:microsoft.com/office/officeart/2005/8/layout/radial4"/>
    <dgm:cxn modelId="{42325D22-3838-4910-81D3-465CCB0F9803}" type="presParOf" srcId="{E6544B13-9207-4F68-A6F5-D21843374AF3}" destId="{7EC658AE-0BCF-4B84-BF15-CEE55F4CD1F8}" srcOrd="3" destOrd="0" presId="urn:microsoft.com/office/officeart/2005/8/layout/radial4"/>
    <dgm:cxn modelId="{C8B2A9E4-40C2-4FBE-9D82-88F59CD28B06}" type="presParOf" srcId="{E6544B13-9207-4F68-A6F5-D21843374AF3}" destId="{79ED9730-3A12-4A50-862A-820DD5FEBD28}" srcOrd="4"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58E7C0-4DE5-4075-BCFD-E8D52E8D5383}"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p>
      </dgm:t>
    </dgm:pt>
    <dgm:pt modelId="{5B26A94A-1559-47C6-87CA-B1F7B8179BAD}">
      <dgm:prSet phldrT="[Text]"/>
      <dgm:spPr>
        <a:solidFill>
          <a:schemeClr val="accent2"/>
        </a:solidFill>
      </dgm:spPr>
      <dgm:t>
        <a:bodyPr/>
        <a:lstStyle/>
        <a:p>
          <a:r>
            <a:rPr lang="en-US"/>
            <a:t>Log Analysis</a:t>
          </a:r>
        </a:p>
      </dgm:t>
    </dgm:pt>
    <dgm:pt modelId="{DD438C32-8775-4E92-A613-EE6C2318C43F}" type="parTrans" cxnId="{437FCD94-7B80-4E29-AAF8-6E1995F25168}">
      <dgm:prSet/>
      <dgm:spPr/>
      <dgm:t>
        <a:bodyPr/>
        <a:lstStyle/>
        <a:p>
          <a:endParaRPr lang="en-US"/>
        </a:p>
      </dgm:t>
    </dgm:pt>
    <dgm:pt modelId="{DE2A455C-6598-4257-945C-BE4602FC819A}" type="sibTrans" cxnId="{437FCD94-7B80-4E29-AAF8-6E1995F25168}">
      <dgm:prSet/>
      <dgm:spPr/>
      <dgm:t>
        <a:bodyPr/>
        <a:lstStyle/>
        <a:p>
          <a:endParaRPr lang="en-US"/>
        </a:p>
      </dgm:t>
    </dgm:pt>
    <dgm:pt modelId="{A86F37A5-75FD-4C7B-8744-0C156FD62DBB}" type="pres">
      <dgm:prSet presAssocID="{8658E7C0-4DE5-4075-BCFD-E8D52E8D5383}" presName="hierChild1" presStyleCnt="0">
        <dgm:presLayoutVars>
          <dgm:orgChart val="1"/>
          <dgm:chPref val="1"/>
          <dgm:dir/>
          <dgm:animOne val="branch"/>
          <dgm:animLvl val="lvl"/>
          <dgm:resizeHandles/>
        </dgm:presLayoutVars>
      </dgm:prSet>
      <dgm:spPr/>
    </dgm:pt>
    <dgm:pt modelId="{84285C1D-64F2-4D37-8FAD-2A3C19663E97}" type="pres">
      <dgm:prSet presAssocID="{5B26A94A-1559-47C6-87CA-B1F7B8179BAD}" presName="hierRoot1" presStyleCnt="0">
        <dgm:presLayoutVars>
          <dgm:hierBranch val="init"/>
        </dgm:presLayoutVars>
      </dgm:prSet>
      <dgm:spPr/>
    </dgm:pt>
    <dgm:pt modelId="{F70B3752-C897-40AC-8F8B-5A363D17500B}" type="pres">
      <dgm:prSet presAssocID="{5B26A94A-1559-47C6-87CA-B1F7B8179BAD}" presName="rootComposite1" presStyleCnt="0"/>
      <dgm:spPr/>
    </dgm:pt>
    <dgm:pt modelId="{0981566F-850E-4C51-9C40-C86238AB6BBB}" type="pres">
      <dgm:prSet presAssocID="{5B26A94A-1559-47C6-87CA-B1F7B8179BAD}" presName="rootText1" presStyleLbl="node0" presStyleIdx="0" presStyleCnt="1" custScaleX="41187" custScaleY="5781" custLinFactNeighborX="187" custLinFactNeighborY="1660">
        <dgm:presLayoutVars>
          <dgm:chPref val="3"/>
        </dgm:presLayoutVars>
      </dgm:prSet>
      <dgm:spPr/>
    </dgm:pt>
    <dgm:pt modelId="{0EDF0279-B18E-43E4-85A6-23F973B871EC}" type="pres">
      <dgm:prSet presAssocID="{5B26A94A-1559-47C6-87CA-B1F7B8179BAD}" presName="rootConnector1" presStyleLbl="node1" presStyleIdx="0" presStyleCnt="0"/>
      <dgm:spPr/>
    </dgm:pt>
    <dgm:pt modelId="{0FFE817B-4CAA-4DCD-B24F-AC6B8DADE21D}" type="pres">
      <dgm:prSet presAssocID="{5B26A94A-1559-47C6-87CA-B1F7B8179BAD}" presName="hierChild2" presStyleCnt="0"/>
      <dgm:spPr/>
    </dgm:pt>
    <dgm:pt modelId="{2CA511FB-78BE-4A04-8460-E9906290BB86}" type="pres">
      <dgm:prSet presAssocID="{5B26A94A-1559-47C6-87CA-B1F7B8179BAD}" presName="hierChild3" presStyleCnt="0"/>
      <dgm:spPr/>
    </dgm:pt>
  </dgm:ptLst>
  <dgm:cxnLst>
    <dgm:cxn modelId="{92B4570A-10F5-4674-88C6-0DC477025ECE}" type="presOf" srcId="{5B26A94A-1559-47C6-87CA-B1F7B8179BAD}" destId="{0EDF0279-B18E-43E4-85A6-23F973B871EC}" srcOrd="1" destOrd="0" presId="urn:microsoft.com/office/officeart/2005/8/layout/orgChart1"/>
    <dgm:cxn modelId="{EC9DAF60-4DF3-45BE-94B9-0E877A0F24BF}" type="presOf" srcId="{8658E7C0-4DE5-4075-BCFD-E8D52E8D5383}" destId="{A86F37A5-75FD-4C7B-8744-0C156FD62DBB}" srcOrd="0" destOrd="0" presId="urn:microsoft.com/office/officeart/2005/8/layout/orgChart1"/>
    <dgm:cxn modelId="{437FCD94-7B80-4E29-AAF8-6E1995F25168}" srcId="{8658E7C0-4DE5-4075-BCFD-E8D52E8D5383}" destId="{5B26A94A-1559-47C6-87CA-B1F7B8179BAD}" srcOrd="0" destOrd="0" parTransId="{DD438C32-8775-4E92-A613-EE6C2318C43F}" sibTransId="{DE2A455C-6598-4257-945C-BE4602FC819A}"/>
    <dgm:cxn modelId="{E895E0F7-7BFE-46F4-B91A-CFBACC442BC3}" type="presOf" srcId="{5B26A94A-1559-47C6-87CA-B1F7B8179BAD}" destId="{0981566F-850E-4C51-9C40-C86238AB6BBB}" srcOrd="0" destOrd="0" presId="urn:microsoft.com/office/officeart/2005/8/layout/orgChart1"/>
    <dgm:cxn modelId="{AC63AC9A-F868-4EF6-AF0D-98F0FDFB2AB7}" type="presParOf" srcId="{A86F37A5-75FD-4C7B-8744-0C156FD62DBB}" destId="{84285C1D-64F2-4D37-8FAD-2A3C19663E97}" srcOrd="0" destOrd="0" presId="urn:microsoft.com/office/officeart/2005/8/layout/orgChart1"/>
    <dgm:cxn modelId="{5CAF8899-F285-4B13-A8BA-F77A563C13EE}" type="presParOf" srcId="{84285C1D-64F2-4D37-8FAD-2A3C19663E97}" destId="{F70B3752-C897-40AC-8F8B-5A363D17500B}" srcOrd="0" destOrd="0" presId="urn:microsoft.com/office/officeart/2005/8/layout/orgChart1"/>
    <dgm:cxn modelId="{4EE608BA-1703-4E91-9AB6-2359B2A5C483}" type="presParOf" srcId="{F70B3752-C897-40AC-8F8B-5A363D17500B}" destId="{0981566F-850E-4C51-9C40-C86238AB6BBB}" srcOrd="0" destOrd="0" presId="urn:microsoft.com/office/officeart/2005/8/layout/orgChart1"/>
    <dgm:cxn modelId="{529A9AAA-E394-451F-BCE5-D76E8BA0605E}" type="presParOf" srcId="{F70B3752-C897-40AC-8F8B-5A363D17500B}" destId="{0EDF0279-B18E-43E4-85A6-23F973B871EC}" srcOrd="1" destOrd="0" presId="urn:microsoft.com/office/officeart/2005/8/layout/orgChart1"/>
    <dgm:cxn modelId="{4331E130-375A-4D0E-8B7A-0E08EA68ADD7}" type="presParOf" srcId="{84285C1D-64F2-4D37-8FAD-2A3C19663E97}" destId="{0FFE817B-4CAA-4DCD-B24F-AC6B8DADE21D}" srcOrd="1" destOrd="0" presId="urn:microsoft.com/office/officeart/2005/8/layout/orgChart1"/>
    <dgm:cxn modelId="{C4789E8A-BFD0-41AF-9880-8D4C8026C8D9}" type="presParOf" srcId="{84285C1D-64F2-4D37-8FAD-2A3C19663E97}" destId="{2CA511FB-78BE-4A04-8460-E9906290BB86}" srcOrd="2" destOrd="0" presId="urn:microsoft.com/office/officeart/2005/8/layout/orgChar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3C965-4A04-45EF-A81D-E8773559D467}" type="doc">
      <dgm:prSet loTypeId="urn:microsoft.com/office/officeart/2005/8/layout/process1" loCatId="process" qsTypeId="urn:microsoft.com/office/officeart/2005/8/quickstyle/simple1" qsCatId="simple" csTypeId="urn:microsoft.com/office/officeart/2005/8/colors/accent1_2" csCatId="accent1" phldr="1"/>
      <dgm:spPr/>
    </dgm:pt>
    <dgm:pt modelId="{1B225DD9-A4B6-44B3-A171-2139F5CE0D05}">
      <dgm:prSet phldrT="[Text]"/>
      <dgm:spPr>
        <a:solidFill>
          <a:srgbClr val="00B050"/>
        </a:solidFill>
      </dgm:spPr>
      <dgm:t>
        <a:bodyPr/>
        <a:lstStyle/>
        <a:p>
          <a:r>
            <a:rPr lang="en-US"/>
            <a:t>Meta Data Analysis</a:t>
          </a:r>
        </a:p>
      </dgm:t>
    </dgm:pt>
    <dgm:pt modelId="{F850107B-0B39-432D-B8C7-589D602ABC85}" type="parTrans" cxnId="{57C160F5-74B6-4C11-9E01-FE1DAC003695}">
      <dgm:prSet/>
      <dgm:spPr/>
      <dgm:t>
        <a:bodyPr/>
        <a:lstStyle/>
        <a:p>
          <a:endParaRPr lang="en-US"/>
        </a:p>
      </dgm:t>
    </dgm:pt>
    <dgm:pt modelId="{26A0D2BA-2B6B-42DE-9D84-63BFFC1E0E5E}" type="sibTrans" cxnId="{57C160F5-74B6-4C11-9E01-FE1DAC003695}">
      <dgm:prSet/>
      <dgm:spPr/>
      <dgm:t>
        <a:bodyPr/>
        <a:lstStyle/>
        <a:p>
          <a:endParaRPr lang="en-US"/>
        </a:p>
      </dgm:t>
    </dgm:pt>
    <dgm:pt modelId="{4F2C923D-4930-4048-AC13-6E5A795BEEE8}">
      <dgm:prSet phldrT="[Text]"/>
      <dgm:spPr>
        <a:solidFill>
          <a:srgbClr val="7030A0"/>
        </a:solidFill>
      </dgm:spPr>
      <dgm:t>
        <a:bodyPr/>
        <a:lstStyle/>
        <a:p>
          <a:r>
            <a:rPr lang="en-US"/>
            <a:t>Signal Analysis</a:t>
          </a:r>
        </a:p>
      </dgm:t>
    </dgm:pt>
    <dgm:pt modelId="{0AD4145D-5EC3-44CD-95A1-76C2CD47150F}" type="parTrans" cxnId="{9E7190E7-A29E-42C6-B6B0-BF5BBBDE3511}">
      <dgm:prSet/>
      <dgm:spPr/>
      <dgm:t>
        <a:bodyPr/>
        <a:lstStyle/>
        <a:p>
          <a:endParaRPr lang="en-US"/>
        </a:p>
      </dgm:t>
    </dgm:pt>
    <dgm:pt modelId="{72C7A4E3-9388-4626-8AC4-AFAC37C92782}" type="sibTrans" cxnId="{9E7190E7-A29E-42C6-B6B0-BF5BBBDE3511}">
      <dgm:prSet/>
      <dgm:spPr/>
      <dgm:t>
        <a:bodyPr/>
        <a:lstStyle/>
        <a:p>
          <a:endParaRPr lang="en-US"/>
        </a:p>
      </dgm:t>
    </dgm:pt>
    <dgm:pt modelId="{2FD5E0C0-BEEB-49B2-BBFF-62F44460FF12}">
      <dgm:prSet phldrT="[Text]"/>
      <dgm:spPr>
        <a:solidFill>
          <a:srgbClr val="FF0000"/>
        </a:solidFill>
      </dgm:spPr>
      <dgm:t>
        <a:bodyPr/>
        <a:lstStyle/>
        <a:p>
          <a:r>
            <a:rPr lang="en-US"/>
            <a:t>Anomaly Detection</a:t>
          </a:r>
        </a:p>
      </dgm:t>
    </dgm:pt>
    <dgm:pt modelId="{6010BD43-3634-4EB6-BD45-1C0AB79EBCFA}" type="parTrans" cxnId="{52D85EB8-687A-49B0-81E6-3459A8F1B371}">
      <dgm:prSet/>
      <dgm:spPr/>
      <dgm:t>
        <a:bodyPr/>
        <a:lstStyle/>
        <a:p>
          <a:endParaRPr lang="en-US"/>
        </a:p>
      </dgm:t>
    </dgm:pt>
    <dgm:pt modelId="{C839D831-7645-40A9-8BBB-C457ED1B5749}" type="sibTrans" cxnId="{52D85EB8-687A-49B0-81E6-3459A8F1B371}">
      <dgm:prSet/>
      <dgm:spPr/>
      <dgm:t>
        <a:bodyPr/>
        <a:lstStyle/>
        <a:p>
          <a:endParaRPr lang="en-US"/>
        </a:p>
      </dgm:t>
    </dgm:pt>
    <dgm:pt modelId="{60E7170F-47DC-4ED5-ABF9-CD72E9AF944C}" type="pres">
      <dgm:prSet presAssocID="{3EB3C965-4A04-45EF-A81D-E8773559D467}" presName="Name0" presStyleCnt="0">
        <dgm:presLayoutVars>
          <dgm:dir/>
          <dgm:resizeHandles val="exact"/>
        </dgm:presLayoutVars>
      </dgm:prSet>
      <dgm:spPr/>
    </dgm:pt>
    <dgm:pt modelId="{2126EB6C-5173-483A-A7D5-380061DB9F4B}" type="pres">
      <dgm:prSet presAssocID="{1B225DD9-A4B6-44B3-A171-2139F5CE0D05}" presName="node" presStyleLbl="node1" presStyleIdx="0" presStyleCnt="3" custLinFactNeighborX="3696" custLinFactNeighborY="-2496">
        <dgm:presLayoutVars>
          <dgm:bulletEnabled val="1"/>
        </dgm:presLayoutVars>
      </dgm:prSet>
      <dgm:spPr/>
    </dgm:pt>
    <dgm:pt modelId="{00D1492F-30BD-4C3A-ABA8-8293C3786927}" type="pres">
      <dgm:prSet presAssocID="{26A0D2BA-2B6B-42DE-9D84-63BFFC1E0E5E}" presName="sibTrans" presStyleLbl="sibTrans2D1" presStyleIdx="0" presStyleCnt="2"/>
      <dgm:spPr/>
    </dgm:pt>
    <dgm:pt modelId="{A82A8E4F-76C7-4620-8891-2FE565D9E65A}" type="pres">
      <dgm:prSet presAssocID="{26A0D2BA-2B6B-42DE-9D84-63BFFC1E0E5E}" presName="connectorText" presStyleLbl="sibTrans2D1" presStyleIdx="0" presStyleCnt="2"/>
      <dgm:spPr/>
    </dgm:pt>
    <dgm:pt modelId="{DBD094A3-5806-4EC1-91C3-C62C97650B8C}" type="pres">
      <dgm:prSet presAssocID="{4F2C923D-4930-4048-AC13-6E5A795BEEE8}" presName="node" presStyleLbl="node1" presStyleIdx="1" presStyleCnt="3" custLinFactNeighborX="-3790" custLinFactNeighborY="-3409">
        <dgm:presLayoutVars>
          <dgm:bulletEnabled val="1"/>
        </dgm:presLayoutVars>
      </dgm:prSet>
      <dgm:spPr/>
    </dgm:pt>
    <dgm:pt modelId="{E22060A6-747A-47A1-BB3A-2A9F66BF406E}" type="pres">
      <dgm:prSet presAssocID="{72C7A4E3-9388-4626-8AC4-AFAC37C92782}" presName="sibTrans" presStyleLbl="sibTrans2D1" presStyleIdx="1" presStyleCnt="2"/>
      <dgm:spPr/>
    </dgm:pt>
    <dgm:pt modelId="{A8863AE0-04AC-479F-B66E-EEB989AA29CC}" type="pres">
      <dgm:prSet presAssocID="{72C7A4E3-9388-4626-8AC4-AFAC37C92782}" presName="connectorText" presStyleLbl="sibTrans2D1" presStyleIdx="1" presStyleCnt="2"/>
      <dgm:spPr/>
    </dgm:pt>
    <dgm:pt modelId="{B6C37ED2-90BC-4ED8-8F3A-F438A4C9181B}" type="pres">
      <dgm:prSet presAssocID="{2FD5E0C0-BEEB-49B2-BBFF-62F44460FF12}" presName="node" presStyleLbl="node1" presStyleIdx="2" presStyleCnt="3" custLinFactNeighborX="-12165" custLinFactNeighborY="-3602">
        <dgm:presLayoutVars>
          <dgm:bulletEnabled val="1"/>
        </dgm:presLayoutVars>
      </dgm:prSet>
      <dgm:spPr/>
    </dgm:pt>
  </dgm:ptLst>
  <dgm:cxnLst>
    <dgm:cxn modelId="{1A2AB418-D384-44C5-B2DD-B49B2E278EB4}" type="presOf" srcId="{26A0D2BA-2B6B-42DE-9D84-63BFFC1E0E5E}" destId="{00D1492F-30BD-4C3A-ABA8-8293C3786927}" srcOrd="0" destOrd="0" presId="urn:microsoft.com/office/officeart/2005/8/layout/process1"/>
    <dgm:cxn modelId="{B1BF675C-30AF-47EF-81DA-DC7EDD7D6D1C}" type="presOf" srcId="{2FD5E0C0-BEEB-49B2-BBFF-62F44460FF12}" destId="{B6C37ED2-90BC-4ED8-8F3A-F438A4C9181B}" srcOrd="0" destOrd="0" presId="urn:microsoft.com/office/officeart/2005/8/layout/process1"/>
    <dgm:cxn modelId="{A392CA63-3330-4244-9E3B-02D7B58A14B1}" type="presOf" srcId="{72C7A4E3-9388-4626-8AC4-AFAC37C92782}" destId="{A8863AE0-04AC-479F-B66E-EEB989AA29CC}" srcOrd="1" destOrd="0" presId="urn:microsoft.com/office/officeart/2005/8/layout/process1"/>
    <dgm:cxn modelId="{9BC02748-4DDF-4C07-A6BF-26121E8FE07B}" type="presOf" srcId="{72C7A4E3-9388-4626-8AC4-AFAC37C92782}" destId="{E22060A6-747A-47A1-BB3A-2A9F66BF406E}" srcOrd="0" destOrd="0" presId="urn:microsoft.com/office/officeart/2005/8/layout/process1"/>
    <dgm:cxn modelId="{EF49547A-808E-458D-A5C0-8EA22921D7FB}" type="presOf" srcId="{4F2C923D-4930-4048-AC13-6E5A795BEEE8}" destId="{DBD094A3-5806-4EC1-91C3-C62C97650B8C}" srcOrd="0" destOrd="0" presId="urn:microsoft.com/office/officeart/2005/8/layout/process1"/>
    <dgm:cxn modelId="{6048B891-E8FD-4699-9870-098448C79375}" type="presOf" srcId="{26A0D2BA-2B6B-42DE-9D84-63BFFC1E0E5E}" destId="{A82A8E4F-76C7-4620-8891-2FE565D9E65A}" srcOrd="1" destOrd="0" presId="urn:microsoft.com/office/officeart/2005/8/layout/process1"/>
    <dgm:cxn modelId="{52D85EB8-687A-49B0-81E6-3459A8F1B371}" srcId="{3EB3C965-4A04-45EF-A81D-E8773559D467}" destId="{2FD5E0C0-BEEB-49B2-BBFF-62F44460FF12}" srcOrd="2" destOrd="0" parTransId="{6010BD43-3634-4EB6-BD45-1C0AB79EBCFA}" sibTransId="{C839D831-7645-40A9-8BBB-C457ED1B5749}"/>
    <dgm:cxn modelId="{8DAD29BE-1F09-4C90-9019-1825EE977D7B}" type="presOf" srcId="{1B225DD9-A4B6-44B3-A171-2139F5CE0D05}" destId="{2126EB6C-5173-483A-A7D5-380061DB9F4B}" srcOrd="0" destOrd="0" presId="urn:microsoft.com/office/officeart/2005/8/layout/process1"/>
    <dgm:cxn modelId="{6F8F20E7-5A4B-4087-94FD-35C386FC9A8D}" type="presOf" srcId="{3EB3C965-4A04-45EF-A81D-E8773559D467}" destId="{60E7170F-47DC-4ED5-ABF9-CD72E9AF944C}" srcOrd="0" destOrd="0" presId="urn:microsoft.com/office/officeart/2005/8/layout/process1"/>
    <dgm:cxn modelId="{9E7190E7-A29E-42C6-B6B0-BF5BBBDE3511}" srcId="{3EB3C965-4A04-45EF-A81D-E8773559D467}" destId="{4F2C923D-4930-4048-AC13-6E5A795BEEE8}" srcOrd="1" destOrd="0" parTransId="{0AD4145D-5EC3-44CD-95A1-76C2CD47150F}" sibTransId="{72C7A4E3-9388-4626-8AC4-AFAC37C92782}"/>
    <dgm:cxn modelId="{57C160F5-74B6-4C11-9E01-FE1DAC003695}" srcId="{3EB3C965-4A04-45EF-A81D-E8773559D467}" destId="{1B225DD9-A4B6-44B3-A171-2139F5CE0D05}" srcOrd="0" destOrd="0" parTransId="{F850107B-0B39-432D-B8C7-589D602ABC85}" sibTransId="{26A0D2BA-2B6B-42DE-9D84-63BFFC1E0E5E}"/>
    <dgm:cxn modelId="{FD4896B6-3C55-4DB1-AB3B-5ABFF4AE7C14}" type="presParOf" srcId="{60E7170F-47DC-4ED5-ABF9-CD72E9AF944C}" destId="{2126EB6C-5173-483A-A7D5-380061DB9F4B}" srcOrd="0" destOrd="0" presId="urn:microsoft.com/office/officeart/2005/8/layout/process1"/>
    <dgm:cxn modelId="{ABC030B3-7152-4E99-8442-906C27522062}" type="presParOf" srcId="{60E7170F-47DC-4ED5-ABF9-CD72E9AF944C}" destId="{00D1492F-30BD-4C3A-ABA8-8293C3786927}" srcOrd="1" destOrd="0" presId="urn:microsoft.com/office/officeart/2005/8/layout/process1"/>
    <dgm:cxn modelId="{4E18BD34-2621-4BDB-942C-7EFAA4C28FFC}" type="presParOf" srcId="{00D1492F-30BD-4C3A-ABA8-8293C3786927}" destId="{A82A8E4F-76C7-4620-8891-2FE565D9E65A}" srcOrd="0" destOrd="0" presId="urn:microsoft.com/office/officeart/2005/8/layout/process1"/>
    <dgm:cxn modelId="{43ACBF54-1FC2-48AC-81F1-96ADC5760888}" type="presParOf" srcId="{60E7170F-47DC-4ED5-ABF9-CD72E9AF944C}" destId="{DBD094A3-5806-4EC1-91C3-C62C97650B8C}" srcOrd="2" destOrd="0" presId="urn:microsoft.com/office/officeart/2005/8/layout/process1"/>
    <dgm:cxn modelId="{3907A353-A29C-41A4-AF80-138A2D5E12F5}" type="presParOf" srcId="{60E7170F-47DC-4ED5-ABF9-CD72E9AF944C}" destId="{E22060A6-747A-47A1-BB3A-2A9F66BF406E}" srcOrd="3" destOrd="0" presId="urn:microsoft.com/office/officeart/2005/8/layout/process1"/>
    <dgm:cxn modelId="{3524E3C3-2817-4E5C-9BBB-76350983EC36}" type="presParOf" srcId="{E22060A6-747A-47A1-BB3A-2A9F66BF406E}" destId="{A8863AE0-04AC-479F-B66E-EEB989AA29CC}" srcOrd="0" destOrd="0" presId="urn:microsoft.com/office/officeart/2005/8/layout/process1"/>
    <dgm:cxn modelId="{0BFB8C98-58F2-4BA4-B232-900A540C9D5E}" type="presParOf" srcId="{60E7170F-47DC-4ED5-ABF9-CD72E9AF944C}" destId="{B6C37ED2-90BC-4ED8-8F3A-F438A4C9181B}" srcOrd="4"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AC056B-CEF4-4227-8D6A-F5BCD7FEC40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EE64A1D4-33D2-4A73-8F3F-DCA96AF20FCF}" type="pres">
      <dgm:prSet presAssocID="{86AC056B-CEF4-4227-8D6A-F5BCD7FEC40D}" presName="diagram" presStyleCnt="0">
        <dgm:presLayoutVars>
          <dgm:chPref val="1"/>
          <dgm:dir/>
          <dgm:animOne val="branch"/>
          <dgm:animLvl val="lvl"/>
          <dgm:resizeHandles/>
        </dgm:presLayoutVars>
      </dgm:prSet>
      <dgm:spPr/>
    </dgm:pt>
  </dgm:ptLst>
  <dgm:cxnLst>
    <dgm:cxn modelId="{F32275A8-D20B-4D54-8388-AA6F215AA629}" type="presOf" srcId="{86AC056B-CEF4-4227-8D6A-F5BCD7FEC40D}" destId="{EE64A1D4-33D2-4A73-8F3F-DCA96AF20FCF}" srcOrd="0"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AC056B-CEF4-4227-8D6A-F5BCD7FEC40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EE64A1D4-33D2-4A73-8F3F-DCA96AF20FCF}" type="pres">
      <dgm:prSet presAssocID="{86AC056B-CEF4-4227-8D6A-F5BCD7FEC40D}" presName="diagram" presStyleCnt="0">
        <dgm:presLayoutVars>
          <dgm:chPref val="1"/>
          <dgm:dir/>
          <dgm:animOne val="branch"/>
          <dgm:animLvl val="lvl"/>
          <dgm:resizeHandles/>
        </dgm:presLayoutVars>
      </dgm:prSet>
      <dgm:spPr/>
    </dgm:pt>
  </dgm:ptLst>
  <dgm:cxnLst>
    <dgm:cxn modelId="{F32275A8-D20B-4D54-8388-AA6F215AA629}" type="presOf" srcId="{86AC056B-CEF4-4227-8D6A-F5BCD7FEC40D}" destId="{EE64A1D4-33D2-4A73-8F3F-DCA96AF20FCF}" srcOrd="0"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AC056B-CEF4-4227-8D6A-F5BCD7FEC40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EE64A1D4-33D2-4A73-8F3F-DCA96AF20FCF}" type="pres">
      <dgm:prSet presAssocID="{86AC056B-CEF4-4227-8D6A-F5BCD7FEC40D}" presName="diagram" presStyleCnt="0">
        <dgm:presLayoutVars>
          <dgm:chPref val="1"/>
          <dgm:dir/>
          <dgm:animOne val="branch"/>
          <dgm:animLvl val="lvl"/>
          <dgm:resizeHandles/>
        </dgm:presLayoutVars>
      </dgm:prSet>
      <dgm:spPr/>
    </dgm:pt>
  </dgm:ptLst>
  <dgm:cxnLst>
    <dgm:cxn modelId="{F32275A8-D20B-4D54-8388-AA6F215AA629}" type="presOf" srcId="{86AC056B-CEF4-4227-8D6A-F5BCD7FEC40D}" destId="{EE64A1D4-33D2-4A73-8F3F-DCA96AF20FCF}" srcOrd="0"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AC056B-CEF4-4227-8D6A-F5BCD7FEC40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EE64A1D4-33D2-4A73-8F3F-DCA96AF20FCF}" type="pres">
      <dgm:prSet presAssocID="{86AC056B-CEF4-4227-8D6A-F5BCD7FEC40D}" presName="diagram" presStyleCnt="0">
        <dgm:presLayoutVars>
          <dgm:chPref val="1"/>
          <dgm:dir/>
          <dgm:animOne val="branch"/>
          <dgm:animLvl val="lvl"/>
          <dgm:resizeHandles/>
        </dgm:presLayoutVars>
      </dgm:prSet>
      <dgm:spPr/>
    </dgm:pt>
  </dgm:ptLst>
  <dgm:cxnLst>
    <dgm:cxn modelId="{F32275A8-D20B-4D54-8388-AA6F215AA629}" type="presOf" srcId="{86AC056B-CEF4-4227-8D6A-F5BCD7FEC40D}" destId="{EE64A1D4-33D2-4A73-8F3F-DCA96AF20FCF}" srcOrd="0" destOrd="0" presId="urn:microsoft.com/office/officeart/2005/8/layout/hierarchy3"/>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AC056B-CEF4-4227-8D6A-F5BCD7FEC40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EE64A1D4-33D2-4A73-8F3F-DCA96AF20FCF}" type="pres">
      <dgm:prSet presAssocID="{86AC056B-CEF4-4227-8D6A-F5BCD7FEC40D}" presName="diagram" presStyleCnt="0">
        <dgm:presLayoutVars>
          <dgm:chPref val="1"/>
          <dgm:dir/>
          <dgm:animOne val="branch"/>
          <dgm:animLvl val="lvl"/>
          <dgm:resizeHandles/>
        </dgm:presLayoutVars>
      </dgm:prSet>
      <dgm:spPr/>
    </dgm:pt>
  </dgm:ptLst>
  <dgm:cxnLst>
    <dgm:cxn modelId="{F32275A8-D20B-4D54-8388-AA6F215AA629}" type="presOf" srcId="{86AC056B-CEF4-4227-8D6A-F5BCD7FEC40D}" destId="{EE64A1D4-33D2-4A73-8F3F-DCA96AF20FCF}" srcOrd="0" destOrd="0" presId="urn:microsoft.com/office/officeart/2005/8/layout/hierarchy3"/>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6AC056B-CEF4-4227-8D6A-F5BCD7FEC40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20C33AC3-D3D3-46CD-B683-7BB37DFCB68B}">
      <dgm:prSet phldrT="[Text]" custT="1"/>
      <dgm:spPr>
        <a:solidFill>
          <a:srgbClr val="00B050"/>
        </a:solidFill>
      </dgm:spPr>
      <dgm:t>
        <a:bodyPr/>
        <a:lstStyle/>
        <a:p>
          <a:r>
            <a:rPr lang="en-US" sz="2000"/>
            <a:t>Isolation Forest</a:t>
          </a:r>
        </a:p>
      </dgm:t>
    </dgm:pt>
    <dgm:pt modelId="{B0F85A04-CF04-4834-81AB-40483C37EFC6}" type="parTrans" cxnId="{6A7B0A2D-7FF9-4C52-A536-67BB8381E65B}">
      <dgm:prSet/>
      <dgm:spPr/>
      <dgm:t>
        <a:bodyPr/>
        <a:lstStyle/>
        <a:p>
          <a:endParaRPr lang="en-US"/>
        </a:p>
      </dgm:t>
    </dgm:pt>
    <dgm:pt modelId="{CAC629D3-1F2E-44F4-8752-3550A663BA69}" type="sibTrans" cxnId="{6A7B0A2D-7FF9-4C52-A536-67BB8381E65B}">
      <dgm:prSet/>
      <dgm:spPr/>
      <dgm:t>
        <a:bodyPr/>
        <a:lstStyle/>
        <a:p>
          <a:endParaRPr lang="en-US"/>
        </a:p>
      </dgm:t>
    </dgm:pt>
    <dgm:pt modelId="{EE64A1D4-33D2-4A73-8F3F-DCA96AF20FCF}" type="pres">
      <dgm:prSet presAssocID="{86AC056B-CEF4-4227-8D6A-F5BCD7FEC40D}" presName="diagram" presStyleCnt="0">
        <dgm:presLayoutVars>
          <dgm:chPref val="1"/>
          <dgm:dir/>
          <dgm:animOne val="branch"/>
          <dgm:animLvl val="lvl"/>
          <dgm:resizeHandles/>
        </dgm:presLayoutVars>
      </dgm:prSet>
      <dgm:spPr/>
    </dgm:pt>
    <dgm:pt modelId="{5C60D5D4-A605-426F-B0CC-D117E98DA3CB}" type="pres">
      <dgm:prSet presAssocID="{20C33AC3-D3D3-46CD-B683-7BB37DFCB68B}" presName="root" presStyleCnt="0"/>
      <dgm:spPr/>
    </dgm:pt>
    <dgm:pt modelId="{F8D5AF37-1804-46BB-8FF1-3C8015CAC805}" type="pres">
      <dgm:prSet presAssocID="{20C33AC3-D3D3-46CD-B683-7BB37DFCB68B}" presName="rootComposite" presStyleCnt="0"/>
      <dgm:spPr/>
    </dgm:pt>
    <dgm:pt modelId="{DA46AC76-4D6C-435A-A6C2-5F694EA42557}" type="pres">
      <dgm:prSet presAssocID="{20C33AC3-D3D3-46CD-B683-7BB37DFCB68B}" presName="rootText" presStyleLbl="node1" presStyleIdx="0" presStyleCnt="1" custLinFactNeighborY="55098"/>
      <dgm:spPr/>
    </dgm:pt>
    <dgm:pt modelId="{AF388B91-0BDD-4F33-BE39-C6EED3BA5758}" type="pres">
      <dgm:prSet presAssocID="{20C33AC3-D3D3-46CD-B683-7BB37DFCB68B}" presName="rootConnector" presStyleLbl="node1" presStyleIdx="0" presStyleCnt="1"/>
      <dgm:spPr/>
    </dgm:pt>
    <dgm:pt modelId="{426BEA80-8F6A-4064-9C0D-73BCA1A049CE}" type="pres">
      <dgm:prSet presAssocID="{20C33AC3-D3D3-46CD-B683-7BB37DFCB68B}" presName="childShape" presStyleCnt="0"/>
      <dgm:spPr/>
    </dgm:pt>
  </dgm:ptLst>
  <dgm:cxnLst>
    <dgm:cxn modelId="{51ED2A0F-BAED-4089-BB75-67FDC23E533B}" type="presOf" srcId="{20C33AC3-D3D3-46CD-B683-7BB37DFCB68B}" destId="{AF388B91-0BDD-4F33-BE39-C6EED3BA5758}" srcOrd="1" destOrd="0" presId="urn:microsoft.com/office/officeart/2005/8/layout/hierarchy3"/>
    <dgm:cxn modelId="{6A7B0A2D-7FF9-4C52-A536-67BB8381E65B}" srcId="{86AC056B-CEF4-4227-8D6A-F5BCD7FEC40D}" destId="{20C33AC3-D3D3-46CD-B683-7BB37DFCB68B}" srcOrd="0" destOrd="0" parTransId="{B0F85A04-CF04-4834-81AB-40483C37EFC6}" sibTransId="{CAC629D3-1F2E-44F4-8752-3550A663BA69}"/>
    <dgm:cxn modelId="{F32275A8-D20B-4D54-8388-AA6F215AA629}" type="presOf" srcId="{86AC056B-CEF4-4227-8D6A-F5BCD7FEC40D}" destId="{EE64A1D4-33D2-4A73-8F3F-DCA96AF20FCF}" srcOrd="0" destOrd="0" presId="urn:microsoft.com/office/officeart/2005/8/layout/hierarchy3"/>
    <dgm:cxn modelId="{EA11D3B4-E0A4-46DE-9594-F8C9370C8CFE}" type="presOf" srcId="{20C33AC3-D3D3-46CD-B683-7BB37DFCB68B}" destId="{DA46AC76-4D6C-435A-A6C2-5F694EA42557}" srcOrd="0" destOrd="0" presId="urn:microsoft.com/office/officeart/2005/8/layout/hierarchy3"/>
    <dgm:cxn modelId="{ADD40524-0566-4421-97DE-7EBBE21B45B5}" type="presParOf" srcId="{EE64A1D4-33D2-4A73-8F3F-DCA96AF20FCF}" destId="{5C60D5D4-A605-426F-B0CC-D117E98DA3CB}" srcOrd="0" destOrd="0" presId="urn:microsoft.com/office/officeart/2005/8/layout/hierarchy3"/>
    <dgm:cxn modelId="{B012A736-5EC6-4167-B247-10A617C5E5B1}" type="presParOf" srcId="{5C60D5D4-A605-426F-B0CC-D117E98DA3CB}" destId="{F8D5AF37-1804-46BB-8FF1-3C8015CAC805}" srcOrd="0" destOrd="0" presId="urn:microsoft.com/office/officeart/2005/8/layout/hierarchy3"/>
    <dgm:cxn modelId="{25C4A4FE-DBE8-4469-891C-CC8FAC88D7EC}" type="presParOf" srcId="{F8D5AF37-1804-46BB-8FF1-3C8015CAC805}" destId="{DA46AC76-4D6C-435A-A6C2-5F694EA42557}" srcOrd="0" destOrd="0" presId="urn:microsoft.com/office/officeart/2005/8/layout/hierarchy3"/>
    <dgm:cxn modelId="{60A5E59F-EB87-4D03-B9E0-820F843446E4}" type="presParOf" srcId="{F8D5AF37-1804-46BB-8FF1-3C8015CAC805}" destId="{AF388B91-0BDD-4F33-BE39-C6EED3BA5758}" srcOrd="1" destOrd="0" presId="urn:microsoft.com/office/officeart/2005/8/layout/hierarchy3"/>
    <dgm:cxn modelId="{12C3ACEF-84C4-4879-AB43-E3ACA3786441}" type="presParOf" srcId="{5C60D5D4-A605-426F-B0CC-D117E98DA3CB}" destId="{426BEA80-8F6A-4064-9C0D-73BCA1A049CE}" srcOrd="1"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2F798-AFC1-4997-9E8F-B2ECF724BDB5}">
      <dsp:nvSpPr>
        <dsp:cNvPr id="0" name=""/>
        <dsp:cNvSpPr/>
      </dsp:nvSpPr>
      <dsp:spPr>
        <a:xfrm>
          <a:off x="2130261" y="2175638"/>
          <a:ext cx="1929009" cy="1929009"/>
        </a:xfrm>
        <a:prstGeom prst="ellipse">
          <a:avLst/>
        </a:prstGeom>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412758" y="2458135"/>
        <a:ext cx="1364015" cy="1364015"/>
      </dsp:txXfrm>
    </dsp:sp>
    <dsp:sp modelId="{CC9E99E5-8B52-478D-A8E8-DBB79F83B77E}">
      <dsp:nvSpPr>
        <dsp:cNvPr id="0" name=""/>
        <dsp:cNvSpPr/>
      </dsp:nvSpPr>
      <dsp:spPr>
        <a:xfrm rot="12846303">
          <a:off x="784536" y="1832742"/>
          <a:ext cx="1570998" cy="54976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6AD12B-B875-40B2-80ED-16A6C031D34F}">
      <dsp:nvSpPr>
        <dsp:cNvPr id="0" name=""/>
        <dsp:cNvSpPr/>
      </dsp:nvSpPr>
      <dsp:spPr>
        <a:xfrm>
          <a:off x="3353" y="934164"/>
          <a:ext cx="1832559" cy="1466047"/>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t>Log Frequency</a:t>
          </a:r>
        </a:p>
      </dsp:txBody>
      <dsp:txXfrm>
        <a:off x="46292" y="977103"/>
        <a:ext cx="1746681" cy="1380169"/>
      </dsp:txXfrm>
    </dsp:sp>
    <dsp:sp modelId="{7EC658AE-0BCF-4B84-BF15-CEE55F4CD1F8}">
      <dsp:nvSpPr>
        <dsp:cNvPr id="0" name=""/>
        <dsp:cNvSpPr/>
      </dsp:nvSpPr>
      <dsp:spPr>
        <a:xfrm rot="19495166">
          <a:off x="3818812" y="1826355"/>
          <a:ext cx="1510459" cy="54976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ED9730-3A12-4A50-862A-820DD5FEBD28}">
      <dsp:nvSpPr>
        <dsp:cNvPr id="0" name=""/>
        <dsp:cNvSpPr/>
      </dsp:nvSpPr>
      <dsp:spPr>
        <a:xfrm>
          <a:off x="4275800" y="934164"/>
          <a:ext cx="1832559" cy="1466047"/>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err="1"/>
            <a:t>LAnoBERT</a:t>
          </a:r>
          <a:endParaRPr lang="en-US" sz="3000" kern="1200"/>
        </a:p>
      </dsp:txBody>
      <dsp:txXfrm>
        <a:off x="4318739" y="977103"/>
        <a:ext cx="1746681" cy="13801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1566F-850E-4C51-9C40-C86238AB6BBB}">
      <dsp:nvSpPr>
        <dsp:cNvPr id="0" name=""/>
        <dsp:cNvSpPr/>
      </dsp:nvSpPr>
      <dsp:spPr>
        <a:xfrm>
          <a:off x="4215" y="2768905"/>
          <a:ext cx="8576049" cy="601866"/>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a:t>Log Analysis</a:t>
          </a:r>
        </a:p>
      </dsp:txBody>
      <dsp:txXfrm>
        <a:off x="4215" y="2768905"/>
        <a:ext cx="8576049" cy="601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6EB6C-5173-483A-A7D5-380061DB9F4B}">
      <dsp:nvSpPr>
        <dsp:cNvPr id="0" name=""/>
        <dsp:cNvSpPr/>
      </dsp:nvSpPr>
      <dsp:spPr>
        <a:xfrm>
          <a:off x="41631" y="313641"/>
          <a:ext cx="2296304" cy="1377782"/>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Meta Data Analysis</a:t>
          </a:r>
        </a:p>
      </dsp:txBody>
      <dsp:txXfrm>
        <a:off x="81985" y="353995"/>
        <a:ext cx="2215596" cy="1297074"/>
      </dsp:txXfrm>
    </dsp:sp>
    <dsp:sp modelId="{00D1492F-30BD-4C3A-ABA8-8293C3786927}">
      <dsp:nvSpPr>
        <dsp:cNvPr id="0" name=""/>
        <dsp:cNvSpPr/>
      </dsp:nvSpPr>
      <dsp:spPr>
        <a:xfrm rot="21586255">
          <a:off x="2550374" y="711450"/>
          <a:ext cx="450377" cy="569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50375" y="825617"/>
        <a:ext cx="315264" cy="341689"/>
      </dsp:txXfrm>
    </dsp:sp>
    <dsp:sp modelId="{DBD094A3-5806-4EC1-91C3-C62C97650B8C}">
      <dsp:nvSpPr>
        <dsp:cNvPr id="0" name=""/>
        <dsp:cNvSpPr/>
      </dsp:nvSpPr>
      <dsp:spPr>
        <a:xfrm>
          <a:off x="3187697" y="301061"/>
          <a:ext cx="2296304" cy="1377782"/>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Signal Analysis</a:t>
          </a:r>
        </a:p>
      </dsp:txBody>
      <dsp:txXfrm>
        <a:off x="3228051" y="341415"/>
        <a:ext cx="2215596" cy="1297074"/>
      </dsp:txXfrm>
    </dsp:sp>
    <dsp:sp modelId="{E22060A6-747A-47A1-BB3A-2A9F66BF406E}">
      <dsp:nvSpPr>
        <dsp:cNvPr id="0" name=""/>
        <dsp:cNvSpPr/>
      </dsp:nvSpPr>
      <dsp:spPr>
        <a:xfrm rot="21597087">
          <a:off x="5694401" y="703871"/>
          <a:ext cx="446045" cy="5694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94401" y="817825"/>
        <a:ext cx="312232" cy="341689"/>
      </dsp:txXfrm>
    </dsp:sp>
    <dsp:sp modelId="{B6C37ED2-90BC-4ED8-8F3A-F438A4C9181B}">
      <dsp:nvSpPr>
        <dsp:cNvPr id="0" name=""/>
        <dsp:cNvSpPr/>
      </dsp:nvSpPr>
      <dsp:spPr>
        <a:xfrm>
          <a:off x="6325598" y="298402"/>
          <a:ext cx="2296304" cy="1377782"/>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Anomaly Detection</a:t>
          </a:r>
        </a:p>
      </dsp:txBody>
      <dsp:txXfrm>
        <a:off x="6365952" y="338756"/>
        <a:ext cx="2215596" cy="12970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6AC76-4D6C-435A-A6C2-5F694EA42557}">
      <dsp:nvSpPr>
        <dsp:cNvPr id="0" name=""/>
        <dsp:cNvSpPr/>
      </dsp:nvSpPr>
      <dsp:spPr>
        <a:xfrm>
          <a:off x="0" y="112693"/>
          <a:ext cx="2050944" cy="1025472"/>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Isolation Forest</a:t>
          </a:r>
        </a:p>
      </dsp:txBody>
      <dsp:txXfrm>
        <a:off x="30035" y="142728"/>
        <a:ext cx="1990874" cy="96540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9E0E4-2CFD-4C91-9422-A832F1AC25C2}" type="datetimeFigureOut">
              <a:rPr lang="en-US" smtClean="0"/>
              <a:t>4/15/2024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45A83C-21B8-4F99-BD7D-5FA747372E81}" type="slidenum">
              <a:rPr lang="en-US" smtClean="0"/>
              <a:t>‹#›</a:t>
            </a:fld>
            <a:endParaRPr lang="en-US"/>
          </a:p>
        </p:txBody>
      </p:sp>
    </p:spTree>
    <p:extLst>
      <p:ext uri="{BB962C8B-B14F-4D97-AF65-F5344CB8AC3E}">
        <p14:creationId xmlns:p14="http://schemas.microsoft.com/office/powerpoint/2010/main" val="3373800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Good afternoon everyone. We are excited to share our journey and delve into creating innovative analysis tools</a:t>
            </a: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C245A83C-21B8-4F99-BD7D-5FA747372E81}" type="slidenum">
              <a:rPr lang="en-US" smtClean="0"/>
              <a:t>1</a:t>
            </a:fld>
            <a:endParaRPr lang="en-US"/>
          </a:p>
        </p:txBody>
      </p:sp>
    </p:spTree>
    <p:extLst>
      <p:ext uri="{BB962C8B-B14F-4D97-AF65-F5344CB8AC3E}">
        <p14:creationId xmlns:p14="http://schemas.microsoft.com/office/powerpoint/2010/main" val="115509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extract the contextual understanding from the messages associated with each log file, with the following assumption. </a:t>
            </a:r>
          </a:p>
          <a:p>
            <a:endParaRPr lang="en-US" dirty="0">
              <a:cs typeface="Calibri"/>
            </a:endParaRPr>
          </a:p>
          <a:p>
            <a:pPr marL="571500" indent="-571500">
              <a:buFont typeface="Arial" panose="020B0604020202020204" pitchFamily="34" charset="0"/>
              <a:buChar char="•"/>
            </a:pPr>
            <a:r>
              <a:rPr lang="en-US" sz="1200" dirty="0"/>
              <a:t>Since our approach removes most numerical information, we want to pull as much information out of the messages for anomaly detection.</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Circumvent explicit parsing of log files, increasing general application to many programs</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Build contextual and semantic relationships for messages, which traditional ML models fail to utilize.</a:t>
            </a:r>
          </a:p>
          <a:p>
            <a:endParaRPr lang="en-US" dirty="0">
              <a:cs typeface="Calibri"/>
            </a:endParaRPr>
          </a:p>
          <a:p>
            <a:endParaRPr lang="en-US" dirty="0">
              <a:cs typeface="Calibri"/>
            </a:endParaRPr>
          </a:p>
          <a:p>
            <a:r>
              <a:rPr lang="en-US" dirty="0">
                <a:cs typeface="Calibri"/>
              </a:rPr>
              <a:t>**We are removing the numbers to remove the noise and look at the alphabet data, massing the numbers. “</a:t>
            </a:r>
          </a:p>
        </p:txBody>
      </p:sp>
      <p:sp>
        <p:nvSpPr>
          <p:cNvPr id="4" name="Slide Number Placeholder 3"/>
          <p:cNvSpPr>
            <a:spLocks noGrp="1"/>
          </p:cNvSpPr>
          <p:nvPr>
            <p:ph type="sldNum" sz="quarter" idx="5"/>
          </p:nvPr>
        </p:nvSpPr>
        <p:spPr/>
        <p:txBody>
          <a:bodyPr/>
          <a:lstStyle/>
          <a:p>
            <a:fld id="{C245A83C-21B8-4F99-BD7D-5FA747372E81}" type="slidenum">
              <a:rPr lang="en-US" smtClean="0"/>
              <a:t>10</a:t>
            </a:fld>
            <a:endParaRPr lang="en-US"/>
          </a:p>
        </p:txBody>
      </p:sp>
    </p:spTree>
    <p:extLst>
      <p:ext uri="{BB962C8B-B14F-4D97-AF65-F5344CB8AC3E}">
        <p14:creationId xmlns:p14="http://schemas.microsoft.com/office/powerpoint/2010/main" val="707581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extract the contextual understanding from the messages associated with each log file, with the following assumption. </a:t>
            </a:r>
          </a:p>
          <a:p>
            <a:endParaRPr lang="en-US" dirty="0">
              <a:cs typeface="Calibri"/>
            </a:endParaRPr>
          </a:p>
          <a:p>
            <a:pPr marL="571500" indent="-571500">
              <a:buFont typeface="Arial" panose="020B0604020202020204" pitchFamily="34" charset="0"/>
              <a:buChar char="•"/>
            </a:pPr>
            <a:r>
              <a:rPr lang="en-US" sz="1200" dirty="0"/>
              <a:t>Since our approach removes most numerical information, we want to pull as much information out of the messages for anomaly detection.</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Circumvent explicit parsing of log files, increasing general application to many programs</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Build contextual and semantic relationships for messages, which traditional ML models fail to utilize.</a:t>
            </a:r>
          </a:p>
          <a:p>
            <a:endParaRPr lang="en-US" dirty="0">
              <a:cs typeface="Calibri"/>
            </a:endParaRPr>
          </a:p>
          <a:p>
            <a:endParaRPr lang="en-US" dirty="0">
              <a:cs typeface="Calibri"/>
            </a:endParaRPr>
          </a:p>
          <a:p>
            <a:r>
              <a:rPr lang="en-US" dirty="0">
                <a:cs typeface="Calibri"/>
              </a:rPr>
              <a:t>**We are removing the numbers to remove the noise and look at the alphabet data, massing the numbers. “</a:t>
            </a:r>
          </a:p>
        </p:txBody>
      </p:sp>
      <p:sp>
        <p:nvSpPr>
          <p:cNvPr id="4" name="Slide Number Placeholder 3"/>
          <p:cNvSpPr>
            <a:spLocks noGrp="1"/>
          </p:cNvSpPr>
          <p:nvPr>
            <p:ph type="sldNum" sz="quarter" idx="5"/>
          </p:nvPr>
        </p:nvSpPr>
        <p:spPr/>
        <p:txBody>
          <a:bodyPr/>
          <a:lstStyle/>
          <a:p>
            <a:fld id="{C245A83C-21B8-4F99-BD7D-5FA747372E81}" type="slidenum">
              <a:rPr lang="en-US" smtClean="0"/>
              <a:t>11</a:t>
            </a:fld>
            <a:endParaRPr lang="en-US"/>
          </a:p>
        </p:txBody>
      </p:sp>
    </p:spTree>
    <p:extLst>
      <p:ext uri="{BB962C8B-B14F-4D97-AF65-F5344CB8AC3E}">
        <p14:creationId xmlns:p14="http://schemas.microsoft.com/office/powerpoint/2010/main" val="2165484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extract the contextual understanding from the messages associated with each log file, with the following assumption. </a:t>
            </a:r>
          </a:p>
          <a:p>
            <a:endParaRPr lang="en-US" dirty="0">
              <a:cs typeface="Calibri"/>
            </a:endParaRPr>
          </a:p>
          <a:p>
            <a:pPr marL="571500" indent="-571500">
              <a:buFont typeface="Arial" panose="020B0604020202020204" pitchFamily="34" charset="0"/>
              <a:buChar char="•"/>
            </a:pPr>
            <a:r>
              <a:rPr lang="en-US" sz="1200" dirty="0"/>
              <a:t>Since our approach removes most numerical information, we want to pull as much information out of the messages for anomaly detection.</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Circumvent explicit parsing of log files, increasing general application to many programs</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Build contextual and semantic relationships for messages, which traditional ML models fail to utilize.</a:t>
            </a:r>
          </a:p>
          <a:p>
            <a:endParaRPr lang="en-US" dirty="0">
              <a:cs typeface="Calibri"/>
            </a:endParaRPr>
          </a:p>
          <a:p>
            <a:endParaRPr lang="en-US" dirty="0">
              <a:cs typeface="Calibri"/>
            </a:endParaRPr>
          </a:p>
          <a:p>
            <a:r>
              <a:rPr lang="en-US" dirty="0">
                <a:cs typeface="Calibri"/>
              </a:rPr>
              <a:t>**We are removing the numbers to remove the noise and look at the alphabet data, massing the numbers. “</a:t>
            </a:r>
          </a:p>
        </p:txBody>
      </p:sp>
      <p:sp>
        <p:nvSpPr>
          <p:cNvPr id="4" name="Slide Number Placeholder 3"/>
          <p:cNvSpPr>
            <a:spLocks noGrp="1"/>
          </p:cNvSpPr>
          <p:nvPr>
            <p:ph type="sldNum" sz="quarter" idx="5"/>
          </p:nvPr>
        </p:nvSpPr>
        <p:spPr/>
        <p:txBody>
          <a:bodyPr/>
          <a:lstStyle/>
          <a:p>
            <a:fld id="{C245A83C-21B8-4F99-BD7D-5FA747372E81}" type="slidenum">
              <a:rPr lang="en-US" smtClean="0"/>
              <a:t>12</a:t>
            </a:fld>
            <a:endParaRPr lang="en-US"/>
          </a:p>
        </p:txBody>
      </p:sp>
    </p:spTree>
    <p:extLst>
      <p:ext uri="{BB962C8B-B14F-4D97-AF65-F5344CB8AC3E}">
        <p14:creationId xmlns:p14="http://schemas.microsoft.com/office/powerpoint/2010/main" val="90083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extract the contextual understanding from the messages associated with each log file, with the following assumption. </a:t>
            </a:r>
          </a:p>
          <a:p>
            <a:endParaRPr lang="en-US" dirty="0">
              <a:cs typeface="Calibri"/>
            </a:endParaRPr>
          </a:p>
          <a:p>
            <a:pPr marL="571500" indent="-571500">
              <a:buFont typeface="Arial" panose="020B0604020202020204" pitchFamily="34" charset="0"/>
              <a:buChar char="•"/>
            </a:pPr>
            <a:r>
              <a:rPr lang="en-US" sz="1200" dirty="0"/>
              <a:t>Since our approach removes most numerical information, we want to pull as much information out of the messages for anomaly detection.</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Circumvent explicit parsing of log files, increasing general application to many programs</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Build contextual and semantic relationships for messages, which traditional ML models fail to utilize.</a:t>
            </a:r>
          </a:p>
          <a:p>
            <a:endParaRPr lang="en-US" dirty="0">
              <a:cs typeface="Calibri"/>
            </a:endParaRPr>
          </a:p>
          <a:p>
            <a:endParaRPr lang="en-US" dirty="0">
              <a:cs typeface="Calibri"/>
            </a:endParaRPr>
          </a:p>
          <a:p>
            <a:r>
              <a:rPr lang="en-US" dirty="0">
                <a:cs typeface="Calibri"/>
              </a:rPr>
              <a:t>**We are removing the numbers to remove the noise and look at the alphabet data, massing the numbers. “</a:t>
            </a:r>
          </a:p>
        </p:txBody>
      </p:sp>
      <p:sp>
        <p:nvSpPr>
          <p:cNvPr id="4" name="Slide Number Placeholder 3"/>
          <p:cNvSpPr>
            <a:spLocks noGrp="1"/>
          </p:cNvSpPr>
          <p:nvPr>
            <p:ph type="sldNum" sz="quarter" idx="5"/>
          </p:nvPr>
        </p:nvSpPr>
        <p:spPr/>
        <p:txBody>
          <a:bodyPr/>
          <a:lstStyle/>
          <a:p>
            <a:fld id="{C245A83C-21B8-4F99-BD7D-5FA747372E81}" type="slidenum">
              <a:rPr lang="en-US" smtClean="0"/>
              <a:t>13</a:t>
            </a:fld>
            <a:endParaRPr lang="en-US"/>
          </a:p>
        </p:txBody>
      </p:sp>
    </p:spTree>
    <p:extLst>
      <p:ext uri="{BB962C8B-B14F-4D97-AF65-F5344CB8AC3E}">
        <p14:creationId xmlns:p14="http://schemas.microsoft.com/office/powerpoint/2010/main" val="3967484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extract the contextual understanding from the messages associated with each log file, with the following assumption. </a:t>
            </a:r>
          </a:p>
          <a:p>
            <a:endParaRPr lang="en-US" dirty="0">
              <a:cs typeface="Calibri"/>
            </a:endParaRPr>
          </a:p>
          <a:p>
            <a:pPr marL="571500" indent="-571500">
              <a:buFont typeface="Arial" panose="020B0604020202020204" pitchFamily="34" charset="0"/>
              <a:buChar char="•"/>
            </a:pPr>
            <a:r>
              <a:rPr lang="en-US" sz="1200" dirty="0"/>
              <a:t>Since our approach removes most numerical information, we want to pull as much information out of the messages for anomaly detection.</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Circumvent explicit parsing of log files, increasing general application to many programs</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Build contextual and semantic relationships for messages, which traditional ML models fail to utilize.</a:t>
            </a:r>
          </a:p>
          <a:p>
            <a:endParaRPr lang="en-US" dirty="0">
              <a:cs typeface="Calibri"/>
            </a:endParaRPr>
          </a:p>
          <a:p>
            <a:endParaRPr lang="en-US" dirty="0">
              <a:cs typeface="Calibri"/>
            </a:endParaRPr>
          </a:p>
          <a:p>
            <a:r>
              <a:rPr lang="en-US" dirty="0">
                <a:cs typeface="Calibri"/>
              </a:rPr>
              <a:t>**We are removing the numbers to remove the noise and look at the alphabet data, massing the numbers. “</a:t>
            </a:r>
          </a:p>
        </p:txBody>
      </p:sp>
      <p:sp>
        <p:nvSpPr>
          <p:cNvPr id="4" name="Slide Number Placeholder 3"/>
          <p:cNvSpPr>
            <a:spLocks noGrp="1"/>
          </p:cNvSpPr>
          <p:nvPr>
            <p:ph type="sldNum" sz="quarter" idx="5"/>
          </p:nvPr>
        </p:nvSpPr>
        <p:spPr/>
        <p:txBody>
          <a:bodyPr/>
          <a:lstStyle/>
          <a:p>
            <a:fld id="{C245A83C-21B8-4F99-BD7D-5FA747372E81}" type="slidenum">
              <a:rPr lang="en-US" smtClean="0"/>
              <a:t>14</a:t>
            </a:fld>
            <a:endParaRPr lang="en-US"/>
          </a:p>
        </p:txBody>
      </p:sp>
    </p:spTree>
    <p:extLst>
      <p:ext uri="{BB962C8B-B14F-4D97-AF65-F5344CB8AC3E}">
        <p14:creationId xmlns:p14="http://schemas.microsoft.com/office/powerpoint/2010/main" val="1907816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71F97-18A4-0096-3AD7-FE5811139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667FD-F68B-BC6E-DBA6-8B6A555184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71249-D6BF-23C6-630D-0E5397882F19}"/>
              </a:ext>
            </a:extLst>
          </p:cNvPr>
          <p:cNvSpPr>
            <a:spLocks noGrp="1"/>
          </p:cNvSpPr>
          <p:nvPr>
            <p:ph type="body" idx="1"/>
          </p:nvPr>
        </p:nvSpPr>
        <p:spPr/>
        <p:txBody>
          <a:bodyPr/>
          <a:lstStyle/>
          <a:p>
            <a:r>
              <a:rPr lang="en-US" dirty="0">
                <a:cs typeface="Calibri"/>
              </a:rPr>
              <a:t>Our Naïve model only output an accuracy of 70% when isolating abnormal log files from a test set, which indicated that we would need to iterate and improve the design of the model, or </a:t>
            </a:r>
            <a:r>
              <a:rPr lang="en-US" dirty="0" err="1">
                <a:cs typeface="Calibri"/>
              </a:rPr>
              <a:t>atleast</a:t>
            </a:r>
            <a:r>
              <a:rPr lang="en-US" dirty="0">
                <a:cs typeface="Calibri"/>
              </a:rPr>
              <a:t> look at other methods.</a:t>
            </a: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used this as intuition for developing statistically driven methods for isolating log files for the rest of our workflow.</a:t>
            </a:r>
          </a:p>
          <a:p>
            <a:endParaRPr lang="en-US" dirty="0">
              <a:cs typeface="Calibri"/>
            </a:endParaRPr>
          </a:p>
          <a:p>
            <a:endParaRPr lang="en-US" dirty="0">
              <a:cs typeface="Calibri"/>
            </a:endParaRPr>
          </a:p>
          <a:p>
            <a:r>
              <a:rPr lang="en-US" dirty="0">
                <a:cs typeface="Calibri"/>
              </a:rPr>
              <a:t>**BIG IDEA**</a:t>
            </a:r>
          </a:p>
          <a:p>
            <a:endParaRPr lang="en-US" dirty="0">
              <a:cs typeface="Calibri"/>
            </a:endParaRPr>
          </a:p>
          <a:p>
            <a:r>
              <a:rPr lang="en-US" dirty="0">
                <a:cs typeface="Calibri"/>
              </a:rPr>
              <a:t>Train BERT on  normal data and then testing test has the anomalies in them. </a:t>
            </a:r>
          </a:p>
        </p:txBody>
      </p:sp>
      <p:sp>
        <p:nvSpPr>
          <p:cNvPr id="4" name="Slide Number Placeholder 3">
            <a:extLst>
              <a:ext uri="{FF2B5EF4-FFF2-40B4-BE49-F238E27FC236}">
                <a16:creationId xmlns:a16="http://schemas.microsoft.com/office/drawing/2014/main" id="{90539733-5156-F40B-1C14-997CAC560D04}"/>
              </a:ext>
            </a:extLst>
          </p:cNvPr>
          <p:cNvSpPr>
            <a:spLocks noGrp="1"/>
          </p:cNvSpPr>
          <p:nvPr>
            <p:ph type="sldNum" sz="quarter" idx="5"/>
          </p:nvPr>
        </p:nvSpPr>
        <p:spPr/>
        <p:txBody>
          <a:bodyPr/>
          <a:lstStyle/>
          <a:p>
            <a:fld id="{C245A83C-21B8-4F99-BD7D-5FA747372E81}" type="slidenum">
              <a:rPr lang="en-US" smtClean="0"/>
              <a:t>15</a:t>
            </a:fld>
            <a:endParaRPr lang="en-US"/>
          </a:p>
        </p:txBody>
      </p:sp>
    </p:spTree>
    <p:extLst>
      <p:ext uri="{BB962C8B-B14F-4D97-AF65-F5344CB8AC3E}">
        <p14:creationId xmlns:p14="http://schemas.microsoft.com/office/powerpoint/2010/main" val="3841917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Anomaly detection is the crux of log analysis. Most white papers consider an anomaly a single log event error and a binary classification. However, this is an oversimplified abstraction and is often useless as the events can already labeled as errors. Anomalies can be a group of messages or a spike in message frequency that may or may not lead to documented errors. They can be a series of failed login attempts suggesting nefarious actors. Building out methods and tools for capturing the full breadth of anomalies is incredibly difficult but valuable. This is an area for improvement.</a:t>
            </a:r>
          </a:p>
          <a:p>
            <a:endParaRPr lang="en-US" dirty="0">
              <a:cs typeface="Calibri"/>
            </a:endParaRPr>
          </a:p>
          <a:p>
            <a:r>
              <a:rPr lang="en-US" dirty="0">
                <a:cs typeface="Calibri"/>
              </a:rPr>
              <a:t>To do this, we suggest a wide variety of anomaly detection methods. The primary goal of this stage of anomaly detection is to help narrow down the data size for more computationally complex methods in the next level of analysis. </a:t>
            </a:r>
          </a:p>
          <a:p>
            <a:endParaRPr lang="en-US" dirty="0">
              <a:cs typeface="Calibri"/>
            </a:endParaRPr>
          </a:p>
          <a:p>
            <a:r>
              <a:rPr lang="en-US" dirty="0">
                <a:cs typeface="Calibri"/>
              </a:rPr>
              <a:t>**Using Log Frequency then </a:t>
            </a:r>
            <a:r>
              <a:rPr lang="en-US" dirty="0" err="1">
                <a:cs typeface="Calibri"/>
              </a:rPr>
              <a:t>LAnoBert</a:t>
            </a:r>
            <a:r>
              <a:rPr lang="en-US" dirty="0">
                <a:cs typeface="Calibri"/>
              </a:rPr>
              <a:t> to narrow down to the filtered log subset</a:t>
            </a:r>
          </a:p>
        </p:txBody>
      </p:sp>
      <p:sp>
        <p:nvSpPr>
          <p:cNvPr id="4" name="Slide Number Placeholder 3"/>
          <p:cNvSpPr>
            <a:spLocks noGrp="1"/>
          </p:cNvSpPr>
          <p:nvPr>
            <p:ph type="sldNum" sz="quarter" idx="5"/>
          </p:nvPr>
        </p:nvSpPr>
        <p:spPr/>
        <p:txBody>
          <a:bodyPr/>
          <a:lstStyle/>
          <a:p>
            <a:fld id="{C245A83C-21B8-4F99-BD7D-5FA747372E81}" type="slidenum">
              <a:rPr lang="en-US" smtClean="0"/>
              <a:t>16</a:t>
            </a:fld>
            <a:endParaRPr lang="en-US"/>
          </a:p>
        </p:txBody>
      </p:sp>
    </p:spTree>
    <p:extLst>
      <p:ext uri="{BB962C8B-B14F-4D97-AF65-F5344CB8AC3E}">
        <p14:creationId xmlns:p14="http://schemas.microsoft.com/office/powerpoint/2010/main" val="3030210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latin typeface="Söhne"/>
              </a:rPr>
              <a:t>Thank you Abhay! In this section, we'll dive into an in-depth analysis of our Generative AI pipeline for error log analysis.</a:t>
            </a:r>
          </a:p>
          <a:p>
            <a:endParaRPr lang="en-US"/>
          </a:p>
        </p:txBody>
      </p:sp>
      <p:sp>
        <p:nvSpPr>
          <p:cNvPr id="4" name="Slide Number Placeholder 3"/>
          <p:cNvSpPr>
            <a:spLocks noGrp="1"/>
          </p:cNvSpPr>
          <p:nvPr>
            <p:ph type="sldNum" sz="quarter" idx="5"/>
          </p:nvPr>
        </p:nvSpPr>
        <p:spPr/>
        <p:txBody>
          <a:bodyPr/>
          <a:lstStyle/>
          <a:p>
            <a:fld id="{C245A83C-21B8-4F99-BD7D-5FA747372E81}" type="slidenum">
              <a:rPr lang="en-US" smtClean="0"/>
              <a:t>17</a:t>
            </a:fld>
            <a:endParaRPr lang="en-US"/>
          </a:p>
        </p:txBody>
      </p:sp>
    </p:spTree>
    <p:extLst>
      <p:ext uri="{BB962C8B-B14F-4D97-AF65-F5344CB8AC3E}">
        <p14:creationId xmlns:p14="http://schemas.microsoft.com/office/powerpoint/2010/main" val="2389954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9BC48-BB53-D138-2C59-1579F85AB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28A92-2FDA-A5DF-EB33-2F1FB345C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6C63B6-06B8-93E6-8276-77EDEC6827C2}"/>
              </a:ext>
            </a:extLst>
          </p:cNvPr>
          <p:cNvSpPr>
            <a:spLocks noGrp="1"/>
          </p:cNvSpPr>
          <p:nvPr>
            <p:ph type="body" idx="1"/>
          </p:nvPr>
        </p:nvSpPr>
        <p:spPr/>
        <p:txBody>
          <a:bodyPr/>
          <a:lstStyle/>
          <a:p>
            <a:pPr algn="l"/>
            <a:r>
              <a:rPr lang="en-US" b="0" i="0" dirty="0">
                <a:solidFill>
                  <a:srgbClr val="DBDEE1"/>
                </a:solidFill>
                <a:effectLst/>
                <a:latin typeface="gg sans"/>
              </a:rPr>
              <a:t>Starting with the focused dataset output, we applied the Text-Embedding-Small -3 model</a:t>
            </a:r>
            <a:r>
              <a:rPr lang="en-US" b="0" i="0" dirty="0">
                <a:solidFill>
                  <a:srgbClr val="0D0D0D"/>
                </a:solidFill>
                <a:effectLst/>
                <a:latin typeface="Söhne"/>
              </a:rPr>
              <a:t> on our preprocessed log data. This pivotal step allowed us to transform error log messages into high-dimensional vectors, setting the stage for sophisticated unsupervised learning techniques, </a:t>
            </a:r>
            <a:r>
              <a:rPr lang="en-US" b="1" i="0" dirty="0">
                <a:solidFill>
                  <a:srgbClr val="0D0D0D"/>
                </a:solidFill>
                <a:effectLst/>
                <a:latin typeface="Söhne"/>
              </a:rPr>
              <a:t>(NEXT)</a:t>
            </a:r>
            <a:r>
              <a:rPr lang="en-US" b="0" i="0" dirty="0">
                <a:solidFill>
                  <a:srgbClr val="0D0D0D"/>
                </a:solidFill>
                <a:effectLst/>
                <a:latin typeface="Söhne"/>
              </a:rPr>
              <a:t> including K-Means Clustering and Isolation Forest. </a:t>
            </a:r>
            <a:r>
              <a:rPr lang="en-US" b="1" i="0" dirty="0">
                <a:solidFill>
                  <a:srgbClr val="0D0D0D"/>
                </a:solidFill>
                <a:effectLst/>
                <a:latin typeface="Söhne"/>
              </a:rPr>
              <a:t>(NEXT)</a:t>
            </a:r>
            <a:r>
              <a:rPr lang="en-US" b="0" i="0" dirty="0">
                <a:solidFill>
                  <a:srgbClr val="0D0D0D"/>
                </a:solidFill>
                <a:effectLst/>
                <a:latin typeface="Söhne"/>
              </a:rPr>
              <a:t> </a:t>
            </a:r>
          </a:p>
          <a:p>
            <a:pPr algn="l"/>
            <a:endParaRPr lang="en-US" b="0" i="0" dirty="0">
              <a:solidFill>
                <a:srgbClr val="0D0D0D"/>
              </a:solidFill>
              <a:effectLst/>
              <a:latin typeface="Söhne"/>
            </a:endParaRPr>
          </a:p>
          <a:p>
            <a:pPr algn="l"/>
            <a:r>
              <a:rPr lang="en-US" b="0" i="0" dirty="0">
                <a:solidFill>
                  <a:srgbClr val="0D0D0D"/>
                </a:solidFill>
                <a:effectLst/>
                <a:latin typeface="Söhne"/>
              </a:rPr>
              <a:t>Our journey into intelligent solutions begins with combining Large Language Models (LLMs) and strategic Prompt Engineering to analyze our clustering groups. </a:t>
            </a:r>
            <a:r>
              <a:rPr lang="en-US" b="1" i="0" dirty="0">
                <a:solidFill>
                  <a:srgbClr val="0D0D0D"/>
                </a:solidFill>
                <a:effectLst/>
                <a:latin typeface="Söhne"/>
              </a:rPr>
              <a:t>(NEXT)</a:t>
            </a:r>
            <a:r>
              <a:rPr lang="en-US" b="0" i="0" dirty="0">
                <a:solidFill>
                  <a:srgbClr val="0D0D0D"/>
                </a:solidFill>
                <a:effectLst/>
                <a:latin typeface="Söhne"/>
              </a:rPr>
              <a:t> Which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will then take our Log Errors Analysis and run through Log Analysis Chatbot which is our rag. Additionally, </a:t>
            </a:r>
            <a:r>
              <a:rPr lang="en-US" b="0" i="0" dirty="0">
                <a:solidFill>
                  <a:srgbClr val="0D0D0D"/>
                </a:solidFill>
                <a:effectLst/>
                <a:latin typeface="Söhne"/>
              </a:rPr>
              <a:t> by applying Isolation Forest, we further refine our anomaly detection process. The culmination of these efforts is presented through an Applications </a:t>
            </a:r>
            <a:r>
              <a:rPr lang="en-US" b="0" i="0" dirty="0" err="1">
                <a:solidFill>
                  <a:srgbClr val="0D0D0D"/>
                </a:solidFill>
                <a:effectLst/>
                <a:latin typeface="Söhne"/>
              </a:rPr>
              <a:t>sucha</a:t>
            </a:r>
            <a:r>
              <a:rPr lang="en-US" b="0" i="0" dirty="0">
                <a:solidFill>
                  <a:srgbClr val="0D0D0D"/>
                </a:solidFill>
                <a:effectLst/>
                <a:latin typeface="Söhne"/>
              </a:rPr>
              <a:t> s Summaries, Classifications, and Recommendations. Lastly we will demo an Application user Interface for Software Engineers to use for these applications and as a </a:t>
            </a:r>
            <a:r>
              <a:rPr lang="en-US" b="0" i="0" dirty="0" err="1">
                <a:solidFill>
                  <a:srgbClr val="0D0D0D"/>
                </a:solidFill>
                <a:effectLst/>
                <a:latin typeface="Söhne"/>
              </a:rPr>
              <a:t>AskLogErrors</a:t>
            </a:r>
            <a:r>
              <a:rPr lang="en-US" b="0" i="0" dirty="0">
                <a:solidFill>
                  <a:srgbClr val="0D0D0D"/>
                </a:solidFill>
                <a:effectLst/>
                <a:latin typeface="Söhne"/>
              </a:rPr>
              <a:t>. </a:t>
            </a:r>
            <a:r>
              <a:rPr lang="en-US" b="1" i="0" dirty="0">
                <a:solidFill>
                  <a:srgbClr val="0D0D0D"/>
                </a:solidFill>
                <a:effectLst/>
                <a:latin typeface="Söhne"/>
              </a:rPr>
              <a:t>(NEXT)</a:t>
            </a:r>
            <a:r>
              <a:rPr lang="en-US" b="0" i="0" dirty="0">
                <a:solidFill>
                  <a:srgbClr val="0D0D0D"/>
                </a:solidFill>
                <a:effectLst/>
                <a:latin typeface="Söhne"/>
              </a:rPr>
              <a:t> </a:t>
            </a:r>
          </a:p>
        </p:txBody>
      </p:sp>
      <p:sp>
        <p:nvSpPr>
          <p:cNvPr id="4" name="Slide Number Placeholder 3">
            <a:extLst>
              <a:ext uri="{FF2B5EF4-FFF2-40B4-BE49-F238E27FC236}">
                <a16:creationId xmlns:a16="http://schemas.microsoft.com/office/drawing/2014/main" id="{70C69F4E-0E1D-32CD-86DF-05D3F74F916E}"/>
              </a:ext>
            </a:extLst>
          </p:cNvPr>
          <p:cNvSpPr>
            <a:spLocks noGrp="1"/>
          </p:cNvSpPr>
          <p:nvPr>
            <p:ph type="sldNum" sz="quarter" idx="5"/>
          </p:nvPr>
        </p:nvSpPr>
        <p:spPr/>
        <p:txBody>
          <a:bodyPr/>
          <a:lstStyle/>
          <a:p>
            <a:fld id="{C245A83C-21B8-4F99-BD7D-5FA747372E81}" type="slidenum">
              <a:rPr lang="en-US" smtClean="0"/>
              <a:t>18</a:t>
            </a:fld>
            <a:endParaRPr lang="en-US"/>
          </a:p>
        </p:txBody>
      </p:sp>
    </p:spTree>
    <p:extLst>
      <p:ext uri="{BB962C8B-B14F-4D97-AF65-F5344CB8AC3E}">
        <p14:creationId xmlns:p14="http://schemas.microsoft.com/office/powerpoint/2010/main" val="1766583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4A5F0-BFAA-6252-9353-FF76D3AA7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6B0B7-C0F2-2F5E-47BF-E79B14DD1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3211FB-D3D7-7A69-E471-4968C6DE2EFB}"/>
              </a:ext>
            </a:extLst>
          </p:cNvPr>
          <p:cNvSpPr>
            <a:spLocks noGrp="1"/>
          </p:cNvSpPr>
          <p:nvPr>
            <p:ph type="body" idx="1"/>
          </p:nvPr>
        </p:nvSpPr>
        <p:spPr/>
        <p:txBody>
          <a:bodyPr/>
          <a:lstStyle/>
          <a:p>
            <a:r>
              <a:rPr lang="en-US" b="0" i="0">
                <a:solidFill>
                  <a:srgbClr val="0D0D0D"/>
                </a:solidFill>
                <a:effectLst/>
                <a:latin typeface="Söhne"/>
              </a:rPr>
              <a:t>In our second unsupervised learning method, A particularly intriguing discovery was made with our Isolation Forest technique. By introducing an anomaly—specifically, a quote from Lord of the Rings—our model promptly identified it within our dataset. This experiment not only demonstrated the model's precision but also highlighted its potential in uncovering unique insights when applied to our dataset without the anomaly. Now taking this an applying it our real filtered dataset, we can see that error log message number 15 might be an anomaly, so we will take it and feed it to our LAC further details.</a:t>
            </a:r>
          </a:p>
          <a:p>
            <a:endParaRPr lang="en-US" b="0" i="0">
              <a:solidFill>
                <a:srgbClr val="0D0D0D"/>
              </a:solidFill>
              <a:effectLst/>
              <a:latin typeface="Söhne"/>
              <a:cs typeface="Calibri"/>
            </a:endParaRPr>
          </a:p>
          <a:p>
            <a:r>
              <a:rPr lang="en-US" b="0" i="0">
                <a:solidFill>
                  <a:srgbClr val="0D0D0D"/>
                </a:solidFill>
                <a:effectLst/>
                <a:latin typeface="Söhne"/>
                <a:cs typeface="Calibri"/>
              </a:rPr>
              <a:t>Interesting note, when we ran the K-Means cluster, the lord of the rings quote was grouped with Entity Size Error Log Messages. Maybe this could be the anomaly group. Interesting insights that we hope the LAC can answer for us. </a:t>
            </a:r>
            <a:endParaRPr lang="en-US">
              <a:cs typeface="Calibri"/>
            </a:endParaRPr>
          </a:p>
        </p:txBody>
      </p:sp>
      <p:sp>
        <p:nvSpPr>
          <p:cNvPr id="4" name="Slide Number Placeholder 3">
            <a:extLst>
              <a:ext uri="{FF2B5EF4-FFF2-40B4-BE49-F238E27FC236}">
                <a16:creationId xmlns:a16="http://schemas.microsoft.com/office/drawing/2014/main" id="{A051B253-F61F-AF68-5F04-1551A33C8A2F}"/>
              </a:ext>
            </a:extLst>
          </p:cNvPr>
          <p:cNvSpPr>
            <a:spLocks noGrp="1"/>
          </p:cNvSpPr>
          <p:nvPr>
            <p:ph type="sldNum" sz="quarter" idx="5"/>
          </p:nvPr>
        </p:nvSpPr>
        <p:spPr/>
        <p:txBody>
          <a:bodyPr/>
          <a:lstStyle/>
          <a:p>
            <a:fld id="{C245A83C-21B8-4F99-BD7D-5FA747372E81}" type="slidenum">
              <a:rPr lang="en-US" smtClean="0"/>
              <a:t>19</a:t>
            </a:fld>
            <a:endParaRPr lang="en-US"/>
          </a:p>
        </p:txBody>
      </p:sp>
    </p:spTree>
    <p:extLst>
      <p:ext uri="{BB962C8B-B14F-4D97-AF65-F5344CB8AC3E}">
        <p14:creationId xmlns:p14="http://schemas.microsoft.com/office/powerpoint/2010/main" val="177159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Essentially creating a method that could applied to any program and allowed the relevant support engineers to quickly analyze and understand potential problems. </a:t>
            </a:r>
          </a:p>
          <a:p>
            <a:endParaRPr lang="en-US">
              <a:cs typeface="Calibri"/>
            </a:endParaRPr>
          </a:p>
        </p:txBody>
      </p:sp>
      <p:sp>
        <p:nvSpPr>
          <p:cNvPr id="4" name="Slide Number Placeholder 3"/>
          <p:cNvSpPr>
            <a:spLocks noGrp="1"/>
          </p:cNvSpPr>
          <p:nvPr>
            <p:ph type="sldNum" sz="quarter" idx="5"/>
          </p:nvPr>
        </p:nvSpPr>
        <p:spPr/>
        <p:txBody>
          <a:bodyPr/>
          <a:lstStyle/>
          <a:p>
            <a:fld id="{C245A83C-21B8-4F99-BD7D-5FA747372E81}" type="slidenum">
              <a:rPr lang="en-US" smtClean="0"/>
              <a:t>2</a:t>
            </a:fld>
            <a:endParaRPr lang="en-US"/>
          </a:p>
        </p:txBody>
      </p:sp>
    </p:spTree>
    <p:extLst>
      <p:ext uri="{BB962C8B-B14F-4D97-AF65-F5344CB8AC3E}">
        <p14:creationId xmlns:p14="http://schemas.microsoft.com/office/powerpoint/2010/main" val="3902317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35105-F446-D821-45B1-CD2AF7437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44741-A2F9-DBDF-B99D-D1B4F0A171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B3D8F-3ECC-3699-DC53-D5DEE3B03373}"/>
              </a:ext>
            </a:extLst>
          </p:cNvPr>
          <p:cNvSpPr>
            <a:spLocks noGrp="1"/>
          </p:cNvSpPr>
          <p:nvPr>
            <p:ph type="body" idx="1"/>
          </p:nvPr>
        </p:nvSpPr>
        <p:spPr/>
        <p:txBody>
          <a:bodyPr/>
          <a:lstStyle/>
          <a:p>
            <a:r>
              <a:rPr lang="en-US" b="0" i="0" dirty="0">
                <a:solidFill>
                  <a:srgbClr val="0D0D0D"/>
                </a:solidFill>
                <a:effectLst/>
                <a:latin typeface="Söhne"/>
              </a:rPr>
              <a:t>Our exploration into K-Means Clustering revealed fascinating insights, with error messages naturally grouping into nine clusters. There are optimization methods for </a:t>
            </a:r>
            <a:r>
              <a:rPr lang="en-US" b="0" i="0" dirty="0" err="1">
                <a:solidFill>
                  <a:srgbClr val="0D0D0D"/>
                </a:solidFill>
                <a:effectLst/>
                <a:latin typeface="Söhne"/>
              </a:rPr>
              <a:t>determing</a:t>
            </a:r>
            <a:r>
              <a:rPr lang="en-US" b="0" i="0" dirty="0">
                <a:solidFill>
                  <a:srgbClr val="0D0D0D"/>
                </a:solidFill>
                <a:effectLst/>
                <a:latin typeface="Söhne"/>
              </a:rPr>
              <a:t> K using Silhouette Scores and Elbow Method. This was confirmed through meticulous analysis, ensuring the logical grouping of messages based on their similarities. If you see look here on the table, the messages are grouped by similar of words and phrases from the error log messages. This can prove useful in understanding what the common trends are.</a:t>
            </a:r>
          </a:p>
          <a:p>
            <a:endParaRPr lang="en-US" b="0" i="0" dirty="0">
              <a:solidFill>
                <a:srgbClr val="0D0D0D"/>
              </a:solidFill>
              <a:effectLst/>
              <a:latin typeface="Söhne"/>
            </a:endParaRPr>
          </a:p>
          <a:p>
            <a:r>
              <a:rPr lang="en-US" b="0" i="0" dirty="0">
                <a:solidFill>
                  <a:srgbClr val="0D0D0D"/>
                </a:solidFill>
                <a:effectLst/>
                <a:latin typeface="Söhne"/>
              </a:rPr>
              <a:t>There are a ton of research that looks like the separation of clusters and as well as distance between each grouping that we didn’t get a chance to look at.  </a:t>
            </a:r>
            <a:endParaRPr lang="en-US" dirty="0">
              <a:cs typeface="Calibri"/>
            </a:endParaRPr>
          </a:p>
        </p:txBody>
      </p:sp>
      <p:sp>
        <p:nvSpPr>
          <p:cNvPr id="4" name="Slide Number Placeholder 3">
            <a:extLst>
              <a:ext uri="{FF2B5EF4-FFF2-40B4-BE49-F238E27FC236}">
                <a16:creationId xmlns:a16="http://schemas.microsoft.com/office/drawing/2014/main" id="{81D78FE7-7D40-07CF-1B6A-1E76D39FA38B}"/>
              </a:ext>
            </a:extLst>
          </p:cNvPr>
          <p:cNvSpPr>
            <a:spLocks noGrp="1"/>
          </p:cNvSpPr>
          <p:nvPr>
            <p:ph type="sldNum" sz="quarter" idx="5"/>
          </p:nvPr>
        </p:nvSpPr>
        <p:spPr/>
        <p:txBody>
          <a:bodyPr/>
          <a:lstStyle/>
          <a:p>
            <a:fld id="{C245A83C-21B8-4F99-BD7D-5FA747372E81}" type="slidenum">
              <a:rPr lang="en-US" smtClean="0"/>
              <a:t>20</a:t>
            </a:fld>
            <a:endParaRPr lang="en-US"/>
          </a:p>
        </p:txBody>
      </p:sp>
    </p:spTree>
    <p:extLst>
      <p:ext uri="{BB962C8B-B14F-4D97-AF65-F5344CB8AC3E}">
        <p14:creationId xmlns:p14="http://schemas.microsoft.com/office/powerpoint/2010/main" val="2243129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C8516-55C1-29B5-4D62-88B37375D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0DEA74-028C-F7C5-7604-C1D67A432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5E1507-C6AC-23EF-A76E-8B67B4839CB4}"/>
              </a:ext>
            </a:extLst>
          </p:cNvPr>
          <p:cNvSpPr>
            <a:spLocks noGrp="1"/>
          </p:cNvSpPr>
          <p:nvPr>
            <p:ph type="body" idx="1"/>
          </p:nvPr>
        </p:nvSpPr>
        <p:spPr/>
        <p:txBody>
          <a:bodyPr/>
          <a:lstStyle/>
          <a:p>
            <a:r>
              <a:rPr lang="en-US" b="0" i="0">
                <a:solidFill>
                  <a:srgbClr val="0D0D0D"/>
                </a:solidFill>
                <a:effectLst/>
                <a:latin typeface="Söhne"/>
              </a:rPr>
              <a:t>Advancing to our Generative AI solutions called Log Analysis on Group Clustering using LLM Completions. We employed LLM completions to delve into the cluster groups. This process involved selecting representative messages from each cluster and processing them through a fine-tuned LLM, such as ChatGPT 4.5 Turbo. Our prompts aimed at summarizing, finding anomalies, and identifying patterns, which were then analyzed by our Log Analysis Chatbot for a comprehensive understanding.</a:t>
            </a:r>
          </a:p>
          <a:p>
            <a:endParaRPr lang="en-US" b="0" i="0">
              <a:solidFill>
                <a:srgbClr val="0D0D0D"/>
              </a:solidFill>
              <a:effectLst/>
              <a:latin typeface="Söhne"/>
              <a:cs typeface="Calibri"/>
            </a:endParaRPr>
          </a:p>
          <a:p>
            <a:r>
              <a:rPr lang="en-US" b="0" i="0">
                <a:solidFill>
                  <a:srgbClr val="0D0D0D"/>
                </a:solidFill>
                <a:effectLst/>
                <a:latin typeface="Söhne"/>
              </a:rPr>
              <a:t>I'll now pass the baton to Derek, who will delve deeper into our advanced applications.</a:t>
            </a:r>
            <a:endParaRPr lang="en-US">
              <a:cs typeface="Calibri"/>
            </a:endParaRPr>
          </a:p>
        </p:txBody>
      </p:sp>
      <p:sp>
        <p:nvSpPr>
          <p:cNvPr id="4" name="Slide Number Placeholder 3">
            <a:extLst>
              <a:ext uri="{FF2B5EF4-FFF2-40B4-BE49-F238E27FC236}">
                <a16:creationId xmlns:a16="http://schemas.microsoft.com/office/drawing/2014/main" id="{FDA2E752-8BA6-B7EC-C8E0-B149921027A3}"/>
              </a:ext>
            </a:extLst>
          </p:cNvPr>
          <p:cNvSpPr>
            <a:spLocks noGrp="1"/>
          </p:cNvSpPr>
          <p:nvPr>
            <p:ph type="sldNum" sz="quarter" idx="5"/>
          </p:nvPr>
        </p:nvSpPr>
        <p:spPr/>
        <p:txBody>
          <a:bodyPr/>
          <a:lstStyle/>
          <a:p>
            <a:fld id="{C245A83C-21B8-4F99-BD7D-5FA747372E81}" type="slidenum">
              <a:rPr lang="en-US" smtClean="0"/>
              <a:t>21</a:t>
            </a:fld>
            <a:endParaRPr lang="en-US"/>
          </a:p>
        </p:txBody>
      </p:sp>
    </p:spTree>
    <p:extLst>
      <p:ext uri="{BB962C8B-B14F-4D97-AF65-F5344CB8AC3E}">
        <p14:creationId xmlns:p14="http://schemas.microsoft.com/office/powerpoint/2010/main" val="2882625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44737-58C5-5A7F-73F9-E01A1E7BE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53C6E1-CFD6-3DDA-AEA3-EB39E0CDF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B0996E-3A1D-5173-E942-775FFF5727AA}"/>
              </a:ext>
            </a:extLst>
          </p:cNvPr>
          <p:cNvSpPr>
            <a:spLocks noGrp="1"/>
          </p:cNvSpPr>
          <p:nvPr>
            <p:ph type="body" idx="1"/>
          </p:nvPr>
        </p:nvSpPr>
        <p:spPr/>
        <p:txBody>
          <a:bodyPr/>
          <a:lstStyle/>
          <a:p>
            <a:r>
              <a:rPr lang="en-US" dirty="0">
                <a:cs typeface="Calibri"/>
              </a:rPr>
              <a:t>In its final implementation, the LAC defines its knowledge base from the cluster results as well as the Azure Service bus documentation, metadata, signal analysis, and isolation forest. The LAC directly interacts with the user, helping them look up information, interpret results, and provide remediation suggestions.</a:t>
            </a:r>
          </a:p>
          <a:p>
            <a:endParaRPr lang="en-US" dirty="0">
              <a:cs typeface="Calibri"/>
            </a:endParaRPr>
          </a:p>
        </p:txBody>
      </p:sp>
      <p:sp>
        <p:nvSpPr>
          <p:cNvPr id="4" name="Slide Number Placeholder 3">
            <a:extLst>
              <a:ext uri="{FF2B5EF4-FFF2-40B4-BE49-F238E27FC236}">
                <a16:creationId xmlns:a16="http://schemas.microsoft.com/office/drawing/2014/main" id="{7F773D34-217F-B65D-CB4E-F3764A54A0B9}"/>
              </a:ext>
            </a:extLst>
          </p:cNvPr>
          <p:cNvSpPr>
            <a:spLocks noGrp="1"/>
          </p:cNvSpPr>
          <p:nvPr>
            <p:ph type="sldNum" sz="quarter" idx="5"/>
          </p:nvPr>
        </p:nvSpPr>
        <p:spPr/>
        <p:txBody>
          <a:bodyPr/>
          <a:lstStyle/>
          <a:p>
            <a:fld id="{C245A83C-21B8-4F99-BD7D-5FA747372E81}" type="slidenum">
              <a:rPr lang="en-US" smtClean="0"/>
              <a:t>23</a:t>
            </a:fld>
            <a:endParaRPr lang="en-US"/>
          </a:p>
        </p:txBody>
      </p:sp>
    </p:spTree>
    <p:extLst>
      <p:ext uri="{BB962C8B-B14F-4D97-AF65-F5344CB8AC3E}">
        <p14:creationId xmlns:p14="http://schemas.microsoft.com/office/powerpoint/2010/main" val="599626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D1F57-D0A4-0205-AC6C-BD5043931B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FEBA51-2BB7-5093-D783-117705725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055CA2-5965-D3D9-CFE0-C69524FA7B48}"/>
              </a:ext>
            </a:extLst>
          </p:cNvPr>
          <p:cNvSpPr>
            <a:spLocks noGrp="1"/>
          </p:cNvSpPr>
          <p:nvPr>
            <p:ph type="body" idx="1"/>
          </p:nvPr>
        </p:nvSpPr>
        <p:spPr/>
        <p:txBody>
          <a:bodyPr/>
          <a:lstStyle/>
          <a:p>
            <a:r>
              <a:rPr lang="en-US">
                <a:cs typeface="Calibri"/>
              </a:rPr>
              <a:t>Here is an example of the LAC relaying cluster summaries requested in a prompt to help the support engineer understand the context of error logs during the significant spike in log event frequency.</a:t>
            </a:r>
          </a:p>
        </p:txBody>
      </p:sp>
      <p:sp>
        <p:nvSpPr>
          <p:cNvPr id="4" name="Slide Number Placeholder 3">
            <a:extLst>
              <a:ext uri="{FF2B5EF4-FFF2-40B4-BE49-F238E27FC236}">
                <a16:creationId xmlns:a16="http://schemas.microsoft.com/office/drawing/2014/main" id="{0DCA5700-7099-4C53-CAFE-28BA0E44C267}"/>
              </a:ext>
            </a:extLst>
          </p:cNvPr>
          <p:cNvSpPr>
            <a:spLocks noGrp="1"/>
          </p:cNvSpPr>
          <p:nvPr>
            <p:ph type="sldNum" sz="quarter" idx="5"/>
          </p:nvPr>
        </p:nvSpPr>
        <p:spPr/>
        <p:txBody>
          <a:bodyPr/>
          <a:lstStyle/>
          <a:p>
            <a:fld id="{C245A83C-21B8-4F99-BD7D-5FA747372E81}" type="slidenum">
              <a:rPr lang="en-US" smtClean="0"/>
              <a:t>24</a:t>
            </a:fld>
            <a:endParaRPr lang="en-US"/>
          </a:p>
        </p:txBody>
      </p:sp>
    </p:spTree>
    <p:extLst>
      <p:ext uri="{BB962C8B-B14F-4D97-AF65-F5344CB8AC3E}">
        <p14:creationId xmlns:p14="http://schemas.microsoft.com/office/powerpoint/2010/main" val="323748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E81FF-1C75-CE58-5B51-BEFE92675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7AE62-2D04-F34C-08B0-B47CBB436A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A3369A-4B78-8F88-0D9C-E3CC6A45DF9E}"/>
              </a:ext>
            </a:extLst>
          </p:cNvPr>
          <p:cNvSpPr>
            <a:spLocks noGrp="1"/>
          </p:cNvSpPr>
          <p:nvPr>
            <p:ph type="body" idx="1"/>
          </p:nvPr>
        </p:nvSpPr>
        <p:spPr/>
        <p:txBody>
          <a:bodyPr/>
          <a:lstStyle/>
          <a:p>
            <a:r>
              <a:rPr lang="en-US">
                <a:cs typeface="Calibri"/>
              </a:rPr>
              <a:t>Here, the LAC suggests tools for specific tasks and links the user to relevant documentation. We prompted it by asking for general recommendations. As is, our group lacks the documentation and domain knowledge to make any specific suggestions, but with the proper documentation added to the knowledgebase, the log analysis assistant can help provide more specific solutions.</a:t>
            </a:r>
          </a:p>
        </p:txBody>
      </p:sp>
      <p:sp>
        <p:nvSpPr>
          <p:cNvPr id="4" name="Slide Number Placeholder 3">
            <a:extLst>
              <a:ext uri="{FF2B5EF4-FFF2-40B4-BE49-F238E27FC236}">
                <a16:creationId xmlns:a16="http://schemas.microsoft.com/office/drawing/2014/main" id="{8117A3C0-DE61-5356-D8FB-2A76A6EA9C5D}"/>
              </a:ext>
            </a:extLst>
          </p:cNvPr>
          <p:cNvSpPr>
            <a:spLocks noGrp="1"/>
          </p:cNvSpPr>
          <p:nvPr>
            <p:ph type="sldNum" sz="quarter" idx="5"/>
          </p:nvPr>
        </p:nvSpPr>
        <p:spPr/>
        <p:txBody>
          <a:bodyPr/>
          <a:lstStyle/>
          <a:p>
            <a:fld id="{C245A83C-21B8-4F99-BD7D-5FA747372E81}" type="slidenum">
              <a:rPr lang="en-US" smtClean="0"/>
              <a:t>25</a:t>
            </a:fld>
            <a:endParaRPr lang="en-US"/>
          </a:p>
        </p:txBody>
      </p:sp>
    </p:spTree>
    <p:extLst>
      <p:ext uri="{BB962C8B-B14F-4D97-AF65-F5344CB8AC3E}">
        <p14:creationId xmlns:p14="http://schemas.microsoft.com/office/powerpoint/2010/main" val="2453912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69AC7-988F-FF95-2DCC-D33B1EF97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657AC-DD51-F0E3-8B1F-DADF32DF7D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2BE95-C588-C795-266D-7BAAD60FC5A4}"/>
              </a:ext>
            </a:extLst>
          </p:cNvPr>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In our user interface application, we have demo application where we will present this to Microsoft. Starting off with meta data analysis displaying file, size, number of messages, total time, and such. Next is anomalies using isolation forest to output which of the following is a possible anomaly for the AI to study and evaluate using our RAG. Next is a summary and recommendations of what each group of log messages could be. And finally, and main feature is a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AskErrorLogs</a:t>
            </a:r>
            <a:r>
              <a:rPr lang="en-US" sz="1800" kern="100">
                <a:effectLst/>
                <a:latin typeface="Calibri" panose="020F0502020204030204" pitchFamily="34" charset="0"/>
                <a:ea typeface="Calibri" panose="020F0502020204030204" pitchFamily="34" charset="0"/>
                <a:cs typeface="Times New Roman" panose="02020603050405020304" pitchFamily="18" charset="0"/>
              </a:rPr>
              <a:t>, where we can simply ask the error log to write out the steps to fix the error that is causing the anomaly.</a:t>
            </a:r>
          </a:p>
        </p:txBody>
      </p:sp>
      <p:sp>
        <p:nvSpPr>
          <p:cNvPr id="4" name="Slide Number Placeholder 3">
            <a:extLst>
              <a:ext uri="{FF2B5EF4-FFF2-40B4-BE49-F238E27FC236}">
                <a16:creationId xmlns:a16="http://schemas.microsoft.com/office/drawing/2014/main" id="{9D339947-2B5B-8839-3073-8B09070F0891}"/>
              </a:ext>
            </a:extLst>
          </p:cNvPr>
          <p:cNvSpPr>
            <a:spLocks noGrp="1"/>
          </p:cNvSpPr>
          <p:nvPr>
            <p:ph type="sldNum" sz="quarter" idx="5"/>
          </p:nvPr>
        </p:nvSpPr>
        <p:spPr/>
        <p:txBody>
          <a:bodyPr/>
          <a:lstStyle/>
          <a:p>
            <a:fld id="{C245A83C-21B8-4F99-BD7D-5FA747372E81}" type="slidenum">
              <a:rPr lang="en-US" smtClean="0"/>
              <a:t>26</a:t>
            </a:fld>
            <a:endParaRPr lang="en-US"/>
          </a:p>
        </p:txBody>
      </p:sp>
    </p:spTree>
    <p:extLst>
      <p:ext uri="{BB962C8B-B14F-4D97-AF65-F5344CB8AC3E}">
        <p14:creationId xmlns:p14="http://schemas.microsoft.com/office/powerpoint/2010/main" val="2414107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t>In Conclusion, some of the key take aways that we took from this project:</a:t>
            </a:r>
          </a:p>
          <a:p>
            <a:pPr marL="0" indent="0">
              <a:buFont typeface="Arial" panose="020B0604020202020204" pitchFamily="34" charset="0"/>
              <a:buNone/>
            </a:pPr>
            <a:endParaRPr lang="en-US" sz="1200"/>
          </a:p>
          <a:p>
            <a:pPr marL="171450" indent="-171450">
              <a:buFont typeface="Arial" panose="020B0604020202020204" pitchFamily="34" charset="0"/>
              <a:buChar char="•"/>
            </a:pPr>
            <a:r>
              <a:rPr lang="en-US" sz="1200"/>
              <a:t>When analyzing log files, there is a lot of nuance and complexity when breaking down the data. </a:t>
            </a:r>
          </a:p>
          <a:p>
            <a:pPr marL="342900" indent="-342900">
              <a:buFont typeface="Arial" panose="020B0604020202020204" pitchFamily="34" charset="0"/>
              <a:buChar char="•"/>
            </a:pPr>
            <a:endParaRPr lang="en-US" sz="1200">
              <a:ea typeface="Calibri"/>
              <a:cs typeface="Calibri"/>
            </a:endParaRPr>
          </a:p>
          <a:p>
            <a:pPr marL="171450" indent="-171450">
              <a:buFont typeface="Arial" panose="020B0604020202020204" pitchFamily="34" charset="0"/>
              <a:buChar char="•"/>
            </a:pPr>
            <a:r>
              <a:rPr lang="en-US" sz="1200">
                <a:ea typeface="Calibri"/>
                <a:cs typeface="Calibri"/>
              </a:rPr>
              <a:t>There are multiple approaches and architectures that are required to build a robust suite of log analysis tools</a:t>
            </a:r>
          </a:p>
          <a:p>
            <a:endParaRPr lang="en-US" sz="1200">
              <a:ea typeface="Calibri"/>
              <a:cs typeface="Calibri"/>
            </a:endParaRPr>
          </a:p>
          <a:p>
            <a:pPr marL="171450" indent="-171450">
              <a:buFont typeface="Arial" panose="020B0604020202020204" pitchFamily="34" charset="0"/>
              <a:buChar char="•"/>
            </a:pPr>
            <a:r>
              <a:rPr lang="en-US" sz="1200">
                <a:ea typeface="Calibri"/>
                <a:cs typeface="Calibri"/>
              </a:rPr>
              <a:t>Our robust tooling is a result of multiple models, coming together to paint the most informative summary with our generative tools.</a:t>
            </a:r>
          </a:p>
          <a:p>
            <a:pPr marL="342900" indent="-342900">
              <a:buFont typeface="Arial" panose="020B0604020202020204" pitchFamily="34" charset="0"/>
              <a:buChar char="•"/>
            </a:pPr>
            <a:endParaRPr lang="en-US" sz="1200">
              <a:ea typeface="Calibri"/>
              <a:cs typeface="Calibri"/>
            </a:endParaRPr>
          </a:p>
          <a:p>
            <a:pPr marL="0" indent="0">
              <a:buFont typeface="Arial" panose="020B0604020202020204" pitchFamily="34" charset="0"/>
              <a:buNone/>
            </a:pPr>
            <a:r>
              <a:rPr lang="en-US" sz="1200">
                <a:ea typeface="Calibri"/>
                <a:cs typeface="Calibri"/>
              </a:rPr>
              <a:t>With applications of LLMs, along with some intelligent design, we can provide a unique way for support engineers to gain insights and ‘talk’ with their dataset, to sufficiently expedite support solutions.</a:t>
            </a:r>
          </a:p>
          <a:p>
            <a:endParaRPr lang="en-US">
              <a:cs typeface="Calibri"/>
            </a:endParaRPr>
          </a:p>
        </p:txBody>
      </p:sp>
      <p:sp>
        <p:nvSpPr>
          <p:cNvPr id="4" name="Slide Number Placeholder 3"/>
          <p:cNvSpPr>
            <a:spLocks noGrp="1"/>
          </p:cNvSpPr>
          <p:nvPr>
            <p:ph type="sldNum" sz="quarter" idx="5"/>
          </p:nvPr>
        </p:nvSpPr>
        <p:spPr/>
        <p:txBody>
          <a:bodyPr/>
          <a:lstStyle/>
          <a:p>
            <a:fld id="{C245A83C-21B8-4F99-BD7D-5FA747372E81}" type="slidenum">
              <a:rPr lang="en-US" smtClean="0"/>
              <a:t>27</a:t>
            </a:fld>
            <a:endParaRPr lang="en-US"/>
          </a:p>
        </p:txBody>
      </p:sp>
    </p:spTree>
    <p:extLst>
      <p:ext uri="{BB962C8B-B14F-4D97-AF65-F5344CB8AC3E}">
        <p14:creationId xmlns:p14="http://schemas.microsoft.com/office/powerpoint/2010/main" val="3583427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45A83C-21B8-4F99-BD7D-5FA747372E81}" type="slidenum">
              <a:rPr lang="en-US" smtClean="0"/>
              <a:t>28</a:t>
            </a:fld>
            <a:endParaRPr lang="en-US"/>
          </a:p>
        </p:txBody>
      </p:sp>
    </p:spTree>
    <p:extLst>
      <p:ext uri="{BB962C8B-B14F-4D97-AF65-F5344CB8AC3E}">
        <p14:creationId xmlns:p14="http://schemas.microsoft.com/office/powerpoint/2010/main" val="3544337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Looking at the log data provided we see a ton of potential. With over 20 columns combined with a verbose message string. Traditional log analysis methodologies revolve around sorting, filtering, and searching values in the dataset. We wanted to explore how we could take full advantage of the detailed messages. The primary concern for this is the messages are different from typical sentences in both structure and syntax. </a:t>
            </a:r>
          </a:p>
        </p:txBody>
      </p:sp>
      <p:sp>
        <p:nvSpPr>
          <p:cNvPr id="4" name="Slide Number Placeholder 3"/>
          <p:cNvSpPr>
            <a:spLocks noGrp="1"/>
          </p:cNvSpPr>
          <p:nvPr>
            <p:ph type="sldNum" sz="quarter" idx="5"/>
          </p:nvPr>
        </p:nvSpPr>
        <p:spPr/>
        <p:txBody>
          <a:bodyPr/>
          <a:lstStyle/>
          <a:p>
            <a:fld id="{C245A83C-21B8-4F99-BD7D-5FA747372E81}" type="slidenum">
              <a:rPr lang="en-US" smtClean="0"/>
              <a:t>3</a:t>
            </a:fld>
            <a:endParaRPr lang="en-US"/>
          </a:p>
        </p:txBody>
      </p:sp>
    </p:spTree>
    <p:extLst>
      <p:ext uri="{BB962C8B-B14F-4D97-AF65-F5344CB8AC3E}">
        <p14:creationId xmlns:p14="http://schemas.microsoft.com/office/powerpoint/2010/main" val="143903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application’s methods start with existing tools and metrics. Data points such as file size, start and end times, and messages per second provide perspective when looking at a chunk of data that has suspected answers to our questions. For the dataset used in this presentation, there are just under a million log events over 10 minutes. Extracting and documenting this information is valuable for engineers and the AI solutions we propose later in this presentation.</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245A83C-21B8-4F99-BD7D-5FA747372E81}" type="slidenum">
              <a:rPr lang="en-US" smtClean="0"/>
              <a:t>4</a:t>
            </a:fld>
            <a:endParaRPr lang="en-US"/>
          </a:p>
        </p:txBody>
      </p:sp>
    </p:spTree>
    <p:extLst>
      <p:ext uri="{BB962C8B-B14F-4D97-AF65-F5344CB8AC3E}">
        <p14:creationId xmlns:p14="http://schemas.microsoft.com/office/powerpoint/2010/main" val="2192615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extract the contextual understanding from the messages associated with each log file, with the following assumption. </a:t>
            </a:r>
          </a:p>
          <a:p>
            <a:endParaRPr lang="en-US" dirty="0">
              <a:cs typeface="Calibri"/>
            </a:endParaRPr>
          </a:p>
          <a:p>
            <a:pPr marL="571500" indent="-571500">
              <a:buFont typeface="Arial" panose="020B0604020202020204" pitchFamily="34" charset="0"/>
              <a:buChar char="•"/>
            </a:pPr>
            <a:r>
              <a:rPr lang="en-US" sz="1200" dirty="0"/>
              <a:t>Since our approach removes most numerical information, we want to pull as much information out of the messages for anomaly detection.</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Circumvent explicit parsing of log files, increasing general application to many programs</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Build contextual and semantic relationships for messages, which traditional ML models fail to utilize.</a:t>
            </a:r>
          </a:p>
          <a:p>
            <a:endParaRPr lang="en-US" dirty="0">
              <a:cs typeface="Calibri"/>
            </a:endParaRPr>
          </a:p>
          <a:p>
            <a:endParaRPr lang="en-US" dirty="0">
              <a:cs typeface="Calibri"/>
            </a:endParaRPr>
          </a:p>
          <a:p>
            <a:r>
              <a:rPr lang="en-US" dirty="0">
                <a:cs typeface="Calibri"/>
              </a:rPr>
              <a:t>**We are removing the numbers to remove the noise and look at the alphabet data, massing the numbers. “</a:t>
            </a:r>
          </a:p>
        </p:txBody>
      </p:sp>
      <p:sp>
        <p:nvSpPr>
          <p:cNvPr id="4" name="Slide Number Placeholder 3"/>
          <p:cNvSpPr>
            <a:spLocks noGrp="1"/>
          </p:cNvSpPr>
          <p:nvPr>
            <p:ph type="sldNum" sz="quarter" idx="5"/>
          </p:nvPr>
        </p:nvSpPr>
        <p:spPr/>
        <p:txBody>
          <a:bodyPr/>
          <a:lstStyle/>
          <a:p>
            <a:fld id="{C245A83C-21B8-4F99-BD7D-5FA747372E81}" type="slidenum">
              <a:rPr lang="en-US" smtClean="0"/>
              <a:t>5</a:t>
            </a:fld>
            <a:endParaRPr lang="en-US"/>
          </a:p>
        </p:txBody>
      </p:sp>
    </p:spTree>
    <p:extLst>
      <p:ext uri="{BB962C8B-B14F-4D97-AF65-F5344CB8AC3E}">
        <p14:creationId xmlns:p14="http://schemas.microsoft.com/office/powerpoint/2010/main" val="3337375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extract the contextual understanding from the messages associated with each log file, with the following assumption. </a:t>
            </a:r>
          </a:p>
          <a:p>
            <a:endParaRPr lang="en-US" dirty="0">
              <a:cs typeface="Calibri"/>
            </a:endParaRPr>
          </a:p>
          <a:p>
            <a:pPr marL="571500" indent="-571500">
              <a:buFont typeface="Arial" panose="020B0604020202020204" pitchFamily="34" charset="0"/>
              <a:buChar char="•"/>
            </a:pPr>
            <a:r>
              <a:rPr lang="en-US" sz="1200" dirty="0"/>
              <a:t>Since our approach removes most numerical information, we want to pull as much information out of the messages for anomaly detection.</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Circumvent explicit parsing of log files, increasing general application to many programs</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Build contextual and semantic relationships for messages, which traditional ML models fail to utilize.</a:t>
            </a:r>
          </a:p>
          <a:p>
            <a:endParaRPr lang="en-US" dirty="0">
              <a:cs typeface="Calibri"/>
            </a:endParaRPr>
          </a:p>
          <a:p>
            <a:endParaRPr lang="en-US" dirty="0">
              <a:cs typeface="Calibri"/>
            </a:endParaRPr>
          </a:p>
          <a:p>
            <a:r>
              <a:rPr lang="en-US" dirty="0">
                <a:cs typeface="Calibri"/>
              </a:rPr>
              <a:t>**We are removing the numbers to remove the noise and look at the alphabet data, massing the numbers. “</a:t>
            </a:r>
          </a:p>
        </p:txBody>
      </p:sp>
      <p:sp>
        <p:nvSpPr>
          <p:cNvPr id="4" name="Slide Number Placeholder 3"/>
          <p:cNvSpPr>
            <a:spLocks noGrp="1"/>
          </p:cNvSpPr>
          <p:nvPr>
            <p:ph type="sldNum" sz="quarter" idx="5"/>
          </p:nvPr>
        </p:nvSpPr>
        <p:spPr/>
        <p:txBody>
          <a:bodyPr/>
          <a:lstStyle/>
          <a:p>
            <a:fld id="{C245A83C-21B8-4F99-BD7D-5FA747372E81}" type="slidenum">
              <a:rPr lang="en-US" smtClean="0"/>
              <a:t>6</a:t>
            </a:fld>
            <a:endParaRPr lang="en-US"/>
          </a:p>
        </p:txBody>
      </p:sp>
    </p:spTree>
    <p:extLst>
      <p:ext uri="{BB962C8B-B14F-4D97-AF65-F5344CB8AC3E}">
        <p14:creationId xmlns:p14="http://schemas.microsoft.com/office/powerpoint/2010/main" val="4246359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extract the contextual understanding from the messages associated with each log file, with the following assumption. </a:t>
            </a:r>
          </a:p>
          <a:p>
            <a:endParaRPr lang="en-US" dirty="0">
              <a:cs typeface="Calibri"/>
            </a:endParaRPr>
          </a:p>
          <a:p>
            <a:pPr marL="571500" indent="-571500">
              <a:buFont typeface="Arial" panose="020B0604020202020204" pitchFamily="34" charset="0"/>
              <a:buChar char="•"/>
            </a:pPr>
            <a:r>
              <a:rPr lang="en-US" sz="1200" dirty="0"/>
              <a:t>Since our approach removes most numerical information, we want to pull as much information out of the messages for anomaly detection.</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Circumvent explicit parsing of log files, increasing general application to many programs</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Build contextual and semantic relationships for messages, which traditional ML models fail to utilize.</a:t>
            </a:r>
          </a:p>
          <a:p>
            <a:endParaRPr lang="en-US" dirty="0">
              <a:cs typeface="Calibri"/>
            </a:endParaRPr>
          </a:p>
          <a:p>
            <a:endParaRPr lang="en-US" dirty="0">
              <a:cs typeface="Calibri"/>
            </a:endParaRPr>
          </a:p>
          <a:p>
            <a:r>
              <a:rPr lang="en-US" dirty="0">
                <a:cs typeface="Calibri"/>
              </a:rPr>
              <a:t>**We are removing the numbers to remove the noise and look at the alphabet data, massing the numbers. “</a:t>
            </a:r>
          </a:p>
        </p:txBody>
      </p:sp>
      <p:sp>
        <p:nvSpPr>
          <p:cNvPr id="4" name="Slide Number Placeholder 3"/>
          <p:cNvSpPr>
            <a:spLocks noGrp="1"/>
          </p:cNvSpPr>
          <p:nvPr>
            <p:ph type="sldNum" sz="quarter" idx="5"/>
          </p:nvPr>
        </p:nvSpPr>
        <p:spPr/>
        <p:txBody>
          <a:bodyPr/>
          <a:lstStyle/>
          <a:p>
            <a:fld id="{C245A83C-21B8-4F99-BD7D-5FA747372E81}" type="slidenum">
              <a:rPr lang="en-US" smtClean="0"/>
              <a:t>7</a:t>
            </a:fld>
            <a:endParaRPr lang="en-US"/>
          </a:p>
        </p:txBody>
      </p:sp>
    </p:spTree>
    <p:extLst>
      <p:ext uri="{BB962C8B-B14F-4D97-AF65-F5344CB8AC3E}">
        <p14:creationId xmlns:p14="http://schemas.microsoft.com/office/powerpoint/2010/main" val="1151713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extract the contextual understanding from the messages associated with each log file, with the following assumption. </a:t>
            </a:r>
          </a:p>
          <a:p>
            <a:endParaRPr lang="en-US" dirty="0">
              <a:cs typeface="Calibri"/>
            </a:endParaRPr>
          </a:p>
          <a:p>
            <a:pPr marL="571500" indent="-571500">
              <a:buFont typeface="Arial" panose="020B0604020202020204" pitchFamily="34" charset="0"/>
              <a:buChar char="•"/>
            </a:pPr>
            <a:r>
              <a:rPr lang="en-US" sz="1200" dirty="0"/>
              <a:t>Since our approach removes most numerical information, we want to pull as much information out of the messages for anomaly detection.</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Circumvent explicit parsing of log files, increasing general application to many programs</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Build contextual and semantic relationships for messages, which traditional ML models fail to utilize.</a:t>
            </a:r>
          </a:p>
          <a:p>
            <a:endParaRPr lang="en-US" dirty="0">
              <a:cs typeface="Calibri"/>
            </a:endParaRPr>
          </a:p>
          <a:p>
            <a:endParaRPr lang="en-US" dirty="0">
              <a:cs typeface="Calibri"/>
            </a:endParaRPr>
          </a:p>
          <a:p>
            <a:r>
              <a:rPr lang="en-US" dirty="0">
                <a:cs typeface="Calibri"/>
              </a:rPr>
              <a:t>**We are removing the numbers to remove the noise and look at the alphabet data, massing the numbers. “</a:t>
            </a:r>
          </a:p>
        </p:txBody>
      </p:sp>
      <p:sp>
        <p:nvSpPr>
          <p:cNvPr id="4" name="Slide Number Placeholder 3"/>
          <p:cNvSpPr>
            <a:spLocks noGrp="1"/>
          </p:cNvSpPr>
          <p:nvPr>
            <p:ph type="sldNum" sz="quarter" idx="5"/>
          </p:nvPr>
        </p:nvSpPr>
        <p:spPr/>
        <p:txBody>
          <a:bodyPr/>
          <a:lstStyle/>
          <a:p>
            <a:fld id="{C245A83C-21B8-4F99-BD7D-5FA747372E81}" type="slidenum">
              <a:rPr lang="en-US" smtClean="0"/>
              <a:t>8</a:t>
            </a:fld>
            <a:endParaRPr lang="en-US"/>
          </a:p>
        </p:txBody>
      </p:sp>
    </p:spTree>
    <p:extLst>
      <p:ext uri="{BB962C8B-B14F-4D97-AF65-F5344CB8AC3E}">
        <p14:creationId xmlns:p14="http://schemas.microsoft.com/office/powerpoint/2010/main" val="3038711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extract the contextual understanding from the messages associated with each log file, with the following assumption. </a:t>
            </a:r>
          </a:p>
          <a:p>
            <a:endParaRPr lang="en-US" dirty="0">
              <a:cs typeface="Calibri"/>
            </a:endParaRPr>
          </a:p>
          <a:p>
            <a:pPr marL="571500" indent="-571500">
              <a:buFont typeface="Arial" panose="020B0604020202020204" pitchFamily="34" charset="0"/>
              <a:buChar char="•"/>
            </a:pPr>
            <a:r>
              <a:rPr lang="en-US" sz="1200" dirty="0"/>
              <a:t>Since our approach removes most numerical information, we want to pull as much information out of the messages for anomaly detection.</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Circumvent explicit parsing of log files, increasing general application to many programs</a:t>
            </a:r>
          </a:p>
          <a:p>
            <a:pPr marL="571500" indent="-571500">
              <a:buFont typeface="Arial" panose="020B0604020202020204" pitchFamily="34" charset="0"/>
              <a:buChar char="•"/>
            </a:pPr>
            <a:endParaRPr lang="en-US" sz="1200" dirty="0"/>
          </a:p>
          <a:p>
            <a:pPr marL="571500" indent="-571500">
              <a:buFont typeface="Arial" panose="020B0604020202020204" pitchFamily="34" charset="0"/>
              <a:buChar char="•"/>
            </a:pPr>
            <a:r>
              <a:rPr lang="en-US" sz="1200" dirty="0"/>
              <a:t>Build contextual and semantic relationships for messages, which traditional ML models fail to utilize.</a:t>
            </a:r>
          </a:p>
          <a:p>
            <a:endParaRPr lang="en-US" dirty="0">
              <a:cs typeface="Calibri"/>
            </a:endParaRPr>
          </a:p>
          <a:p>
            <a:endParaRPr lang="en-US" dirty="0">
              <a:cs typeface="Calibri"/>
            </a:endParaRPr>
          </a:p>
          <a:p>
            <a:r>
              <a:rPr lang="en-US" dirty="0">
                <a:cs typeface="Calibri"/>
              </a:rPr>
              <a:t>**We are removing the numbers to remove the noise and look at the alphabet data, massing the numbers. “</a:t>
            </a:r>
          </a:p>
        </p:txBody>
      </p:sp>
      <p:sp>
        <p:nvSpPr>
          <p:cNvPr id="4" name="Slide Number Placeholder 3"/>
          <p:cNvSpPr>
            <a:spLocks noGrp="1"/>
          </p:cNvSpPr>
          <p:nvPr>
            <p:ph type="sldNum" sz="quarter" idx="5"/>
          </p:nvPr>
        </p:nvSpPr>
        <p:spPr/>
        <p:txBody>
          <a:bodyPr/>
          <a:lstStyle/>
          <a:p>
            <a:fld id="{C245A83C-21B8-4F99-BD7D-5FA747372E81}" type="slidenum">
              <a:rPr lang="en-US" smtClean="0"/>
              <a:t>9</a:t>
            </a:fld>
            <a:endParaRPr lang="en-US"/>
          </a:p>
        </p:txBody>
      </p:sp>
    </p:spTree>
    <p:extLst>
      <p:ext uri="{BB962C8B-B14F-4D97-AF65-F5344CB8AC3E}">
        <p14:creationId xmlns:p14="http://schemas.microsoft.com/office/powerpoint/2010/main" val="115306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Layout" Target="../diagrams/layout2.xml"/><Relationship Id="rId18" Type="http://schemas.openxmlformats.org/officeDocument/2006/relationships/diagramLayout" Target="../diagrams/layout3.xml"/><Relationship Id="rId3" Type="http://schemas.openxmlformats.org/officeDocument/2006/relationships/image" Target="../media/image4.png"/><Relationship Id="rId21" Type="http://schemas.microsoft.com/office/2007/relationships/diagramDrawing" Target="../diagrams/drawing3.xml"/><Relationship Id="rId7" Type="http://schemas.openxmlformats.org/officeDocument/2006/relationships/diagramQuickStyle" Target="../diagrams/quickStyle1.xml"/><Relationship Id="rId12" Type="http://schemas.openxmlformats.org/officeDocument/2006/relationships/diagramData" Target="../diagrams/data2.xml"/><Relationship Id="rId17" Type="http://schemas.openxmlformats.org/officeDocument/2006/relationships/diagramData" Target="../diagrams/data3.xml"/><Relationship Id="rId2" Type="http://schemas.openxmlformats.org/officeDocument/2006/relationships/notesSlide" Target="../notesSlides/notesSlide16.xml"/><Relationship Id="rId16" Type="http://schemas.microsoft.com/office/2007/relationships/diagramDrawing" Target="../diagrams/drawing2.xml"/><Relationship Id="rId20"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25.svg"/><Relationship Id="rId5" Type="http://schemas.openxmlformats.org/officeDocument/2006/relationships/diagramData" Target="../diagrams/data1.xml"/><Relationship Id="rId15" Type="http://schemas.openxmlformats.org/officeDocument/2006/relationships/diagramColors" Target="../diagrams/colors2.xml"/><Relationship Id="rId10" Type="http://schemas.openxmlformats.org/officeDocument/2006/relationships/image" Target="../media/image24.png"/><Relationship Id="rId19" Type="http://schemas.openxmlformats.org/officeDocument/2006/relationships/diagramQuickStyle" Target="../diagrams/quickStyle3.xml"/><Relationship Id="rId4" Type="http://schemas.openxmlformats.org/officeDocument/2006/relationships/image" Target="../media/image13.png"/><Relationship Id="rId9" Type="http://schemas.microsoft.com/office/2007/relationships/diagramDrawing" Target="../diagrams/drawing1.xml"/><Relationship Id="rId1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3" Type="http://schemas.microsoft.com/office/2007/relationships/diagramDrawing" Target="../diagrams/drawing5.xml"/><Relationship Id="rId18" Type="http://schemas.microsoft.com/office/2007/relationships/diagramDrawing" Target="../diagrams/drawing6.xml"/><Relationship Id="rId26" Type="http://schemas.openxmlformats.org/officeDocument/2006/relationships/diagramData" Target="../diagrams/data7.xml"/><Relationship Id="rId21" Type="http://schemas.openxmlformats.org/officeDocument/2006/relationships/image" Target="../media/image17.png"/><Relationship Id="rId34" Type="http://schemas.openxmlformats.org/officeDocument/2006/relationships/diagramColors" Target="../diagrams/colors8.xml"/><Relationship Id="rId7" Type="http://schemas.openxmlformats.org/officeDocument/2006/relationships/diagramColors" Target="../diagrams/colors4.xml"/><Relationship Id="rId12" Type="http://schemas.openxmlformats.org/officeDocument/2006/relationships/diagramColors" Target="../diagrams/colors5.xml"/><Relationship Id="rId17" Type="http://schemas.openxmlformats.org/officeDocument/2006/relationships/diagramColors" Target="../diagrams/colors6.xml"/><Relationship Id="rId25" Type="http://schemas.openxmlformats.org/officeDocument/2006/relationships/image" Target="../media/image26.png"/><Relationship Id="rId33" Type="http://schemas.openxmlformats.org/officeDocument/2006/relationships/diagramQuickStyle" Target="../diagrams/quickStyle8.xml"/><Relationship Id="rId38" Type="http://schemas.openxmlformats.org/officeDocument/2006/relationships/image" Target="../media/image29.png"/><Relationship Id="rId2" Type="http://schemas.openxmlformats.org/officeDocument/2006/relationships/slideLayout" Target="../slideLayouts/slideLayout7.xml"/><Relationship Id="rId16" Type="http://schemas.openxmlformats.org/officeDocument/2006/relationships/diagramQuickStyle" Target="../diagrams/quickStyle6.xml"/><Relationship Id="rId20" Type="http://schemas.openxmlformats.org/officeDocument/2006/relationships/image" Target="../media/image13.png"/><Relationship Id="rId29" Type="http://schemas.openxmlformats.org/officeDocument/2006/relationships/diagramColors" Target="../diagrams/colors7.xml"/><Relationship Id="rId1" Type="http://schemas.openxmlformats.org/officeDocument/2006/relationships/tags" Target="../tags/tag1.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24" Type="http://schemas.openxmlformats.org/officeDocument/2006/relationships/image" Target="../media/image23.svg"/><Relationship Id="rId32" Type="http://schemas.openxmlformats.org/officeDocument/2006/relationships/diagramLayout" Target="../diagrams/layout8.xml"/><Relationship Id="rId37" Type="http://schemas.openxmlformats.org/officeDocument/2006/relationships/image" Target="../media/image28.png"/><Relationship Id="rId5" Type="http://schemas.openxmlformats.org/officeDocument/2006/relationships/diagramLayout" Target="../diagrams/layout4.xml"/><Relationship Id="rId15" Type="http://schemas.openxmlformats.org/officeDocument/2006/relationships/diagramLayout" Target="../diagrams/layout6.xml"/><Relationship Id="rId23" Type="http://schemas.openxmlformats.org/officeDocument/2006/relationships/image" Target="../media/image22.png"/><Relationship Id="rId28" Type="http://schemas.openxmlformats.org/officeDocument/2006/relationships/diagramQuickStyle" Target="../diagrams/quickStyle7.xml"/><Relationship Id="rId36" Type="http://schemas.openxmlformats.org/officeDocument/2006/relationships/image" Target="../media/image27.jpeg"/><Relationship Id="rId10" Type="http://schemas.openxmlformats.org/officeDocument/2006/relationships/diagramLayout" Target="../diagrams/layout5.xml"/><Relationship Id="rId19" Type="http://schemas.openxmlformats.org/officeDocument/2006/relationships/image" Target="../media/image4.png"/><Relationship Id="rId31" Type="http://schemas.openxmlformats.org/officeDocument/2006/relationships/diagramData" Target="../diagrams/data8.xml"/><Relationship Id="rId4" Type="http://schemas.openxmlformats.org/officeDocument/2006/relationships/diagramData" Target="../diagrams/data4.xml"/><Relationship Id="rId9" Type="http://schemas.openxmlformats.org/officeDocument/2006/relationships/diagramData" Target="../diagrams/data5.xml"/><Relationship Id="rId14" Type="http://schemas.openxmlformats.org/officeDocument/2006/relationships/diagramData" Target="../diagrams/data6.xml"/><Relationship Id="rId22" Type="http://schemas.openxmlformats.org/officeDocument/2006/relationships/image" Target="../media/image18.svg"/><Relationship Id="rId27" Type="http://schemas.openxmlformats.org/officeDocument/2006/relationships/diagramLayout" Target="../diagrams/layout7.xml"/><Relationship Id="rId30" Type="http://schemas.microsoft.com/office/2007/relationships/diagramDrawing" Target="../diagrams/drawing7.xml"/><Relationship Id="rId35" Type="http://schemas.microsoft.com/office/2007/relationships/diagramDrawing" Target="../diagrams/drawing8.xml"/><Relationship Id="rId8" Type="http://schemas.microsoft.com/office/2007/relationships/diagramDrawing" Target="../diagrams/drawing4.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diagramLayout" Target="../diagrams/layout9.xml"/><Relationship Id="rId18" Type="http://schemas.openxmlformats.org/officeDocument/2006/relationships/image" Target="../media/image37.png"/><Relationship Id="rId3" Type="http://schemas.openxmlformats.org/officeDocument/2006/relationships/notesSlide" Target="../notesSlides/notesSlide19.xml"/><Relationship Id="rId7" Type="http://schemas.openxmlformats.org/officeDocument/2006/relationships/image" Target="../media/image33.gif"/><Relationship Id="rId12" Type="http://schemas.openxmlformats.org/officeDocument/2006/relationships/diagramData" Target="../diagrams/data9.xml"/><Relationship Id="rId17" Type="http://schemas.openxmlformats.org/officeDocument/2006/relationships/image" Target="../media/image36.jpeg"/><Relationship Id="rId2" Type="http://schemas.openxmlformats.org/officeDocument/2006/relationships/slideLayout" Target="../slideLayouts/slideLayout7.xml"/><Relationship Id="rId16" Type="http://schemas.microsoft.com/office/2007/relationships/diagramDrawing" Target="../diagrams/drawing9.xml"/><Relationship Id="rId1" Type="http://schemas.openxmlformats.org/officeDocument/2006/relationships/tags" Target="../tags/tag2.xml"/><Relationship Id="rId6" Type="http://schemas.openxmlformats.org/officeDocument/2006/relationships/image" Target="../media/image32.png"/><Relationship Id="rId11" Type="http://schemas.openxmlformats.org/officeDocument/2006/relationships/image" Target="../media/image13.png"/><Relationship Id="rId5" Type="http://schemas.openxmlformats.org/officeDocument/2006/relationships/image" Target="../media/image31.png"/><Relationship Id="rId15" Type="http://schemas.openxmlformats.org/officeDocument/2006/relationships/diagramColors" Target="../diagrams/colors9.xml"/><Relationship Id="rId10" Type="http://schemas.openxmlformats.org/officeDocument/2006/relationships/image" Target="../media/image4.png"/><Relationship Id="rId4" Type="http://schemas.openxmlformats.org/officeDocument/2006/relationships/image" Target="../media/image30.png"/><Relationship Id="rId9" Type="http://schemas.openxmlformats.org/officeDocument/2006/relationships/image" Target="../media/image35.jpeg"/><Relationship Id="rId1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svg"/><Relationship Id="rId10"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21.xml"/><Relationship Id="rId7" Type="http://schemas.openxmlformats.org/officeDocument/2006/relationships/image" Target="../media/image41.jpe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3.svg"/><Relationship Id="rId4" Type="http://schemas.openxmlformats.org/officeDocument/2006/relationships/image" Target="../media/image4.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4.png"/><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5.png"/><Relationship Id="rId7"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7.sv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png"/><Relationship Id="rId3" Type="http://schemas.openxmlformats.org/officeDocument/2006/relationships/notesSlide" Target="../notesSlides/notesSlide25.xml"/><Relationship Id="rId7" Type="http://schemas.openxmlformats.org/officeDocument/2006/relationships/image" Target="../media/image52.png"/><Relationship Id="rId12"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51.png"/><Relationship Id="rId11" Type="http://schemas.openxmlformats.org/officeDocument/2006/relationships/image" Target="../media/image4.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2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9.sv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6.png"/><Relationship Id="rId5" Type="http://schemas.openxmlformats.org/officeDocument/2006/relationships/image" Target="../media/image4.png"/><Relationship Id="rId10" Type="http://schemas.openxmlformats.org/officeDocument/2006/relationships/image" Target="../media/image65.png"/><Relationship Id="rId4" Type="http://schemas.openxmlformats.org/officeDocument/2006/relationships/image" Target="../media/image61.svg"/><Relationship Id="rId9"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578" y="0"/>
            <a:ext cx="18336577"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3">
              <a:alphaModFix amt="16000"/>
            </a:blip>
            <a:srcRect/>
            <a:stretch>
              <a:fillRect l="-20532" r="-20532"/>
            </a:stretch>
          </a:blipFill>
        </p:spPr>
        <p:txBody>
          <a:bodyPr/>
          <a:lstStyle/>
          <a:p>
            <a:endParaRPr lang="en-US"/>
          </a:p>
        </p:txBody>
      </p:sp>
      <p:sp>
        <p:nvSpPr>
          <p:cNvPr id="5" name="TextBox 5"/>
          <p:cNvSpPr txBox="1"/>
          <p:nvPr/>
        </p:nvSpPr>
        <p:spPr>
          <a:xfrm>
            <a:off x="2482071" y="3681020"/>
            <a:ext cx="14735789" cy="1846659"/>
          </a:xfrm>
          <a:prstGeom prst="rect">
            <a:avLst/>
          </a:prstGeom>
        </p:spPr>
        <p:txBody>
          <a:bodyPr wrap="square" lIns="0" tIns="0" rIns="0" bIns="0" rtlCol="0" anchor="t">
            <a:spAutoFit/>
          </a:bodyPr>
          <a:lstStyle/>
          <a:p>
            <a:pPr algn="ctr"/>
            <a:r>
              <a:rPr lang="en-US" sz="6000" dirty="0" err="1">
                <a:solidFill>
                  <a:schemeClr val="accent1">
                    <a:lumMod val="50000"/>
                  </a:schemeClr>
                </a:solidFill>
                <a:latin typeface="League Spartan"/>
              </a:rPr>
              <a:t>BERTScore</a:t>
            </a:r>
            <a:r>
              <a:rPr lang="en-US" sz="6000" dirty="0">
                <a:solidFill>
                  <a:schemeClr val="accent1">
                    <a:lumMod val="50000"/>
                  </a:schemeClr>
                </a:solidFill>
                <a:latin typeface="League Spartan"/>
              </a:rPr>
              <a:t> Text Evaluation</a:t>
            </a:r>
          </a:p>
          <a:p>
            <a:pPr algn="ctr"/>
            <a:r>
              <a:rPr lang="en-US" sz="6000" dirty="0">
                <a:solidFill>
                  <a:schemeClr val="accent1">
                    <a:lumMod val="50000"/>
                  </a:schemeClr>
                </a:solidFill>
                <a:latin typeface="League Spartan"/>
              </a:rPr>
              <a:t> using the Bible</a:t>
            </a:r>
          </a:p>
        </p:txBody>
      </p:sp>
      <p:sp>
        <p:nvSpPr>
          <p:cNvPr id="6" name="Freeform 6"/>
          <p:cNvSpPr/>
          <p:nvPr/>
        </p:nvSpPr>
        <p:spPr>
          <a:xfrm rot="5400000" flipH="1" flipV="1">
            <a:off x="12890962" y="4889962"/>
            <a:ext cx="8464534" cy="2329543"/>
          </a:xfrm>
          <a:custGeom>
            <a:avLst/>
            <a:gdLst/>
            <a:ahLst/>
            <a:cxnLst/>
            <a:rect l="l" t="t" r="r" b="b"/>
            <a:pathLst>
              <a:path w="8464534" h="4200525">
                <a:moveTo>
                  <a:pt x="8464535" y="4200525"/>
                </a:moveTo>
                <a:lnTo>
                  <a:pt x="0" y="4200525"/>
                </a:lnTo>
                <a:lnTo>
                  <a:pt x="0" y="0"/>
                </a:lnTo>
                <a:lnTo>
                  <a:pt x="8464535" y="0"/>
                </a:lnTo>
                <a:lnTo>
                  <a:pt x="8464535" y="420052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a:off x="-2380259" y="2334146"/>
            <a:ext cx="8648699" cy="3980406"/>
          </a:xfrm>
          <a:custGeom>
            <a:avLst/>
            <a:gdLst/>
            <a:ahLst/>
            <a:cxnLst/>
            <a:rect l="l" t="t" r="r" b="b"/>
            <a:pathLst>
              <a:path w="8453547" h="4195073">
                <a:moveTo>
                  <a:pt x="0" y="0"/>
                </a:moveTo>
                <a:lnTo>
                  <a:pt x="8453547" y="0"/>
                </a:lnTo>
                <a:lnTo>
                  <a:pt x="8453547" y="4195073"/>
                </a:lnTo>
                <a:lnTo>
                  <a:pt x="0" y="4195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rot="5400000">
            <a:off x="-302300" y="8646074"/>
            <a:ext cx="3750688" cy="328185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C3F60"/>
            </a:solidFill>
          </p:spPr>
          <p:txBody>
            <a:bodyPr/>
            <a:lstStyle/>
            <a:p>
              <a:endParaRPr lang="en-US"/>
            </a:p>
          </p:txBody>
        </p:sp>
        <p:sp>
          <p:nvSpPr>
            <p:cNvPr id="10" name="TextBox 10"/>
            <p:cNvSpPr txBox="1"/>
            <p:nvPr/>
          </p:nvSpPr>
          <p:spPr>
            <a:xfrm>
              <a:off x="127000" y="263525"/>
              <a:ext cx="558800" cy="396875"/>
            </a:xfrm>
            <a:prstGeom prst="rect">
              <a:avLst/>
            </a:prstGeom>
          </p:spPr>
          <p:txBody>
            <a:bodyPr lIns="50800" tIns="50800" rIns="50800" bIns="50800" rtlCol="0" anchor="ctr"/>
            <a:lstStyle/>
            <a:p>
              <a:pPr algn="ctr">
                <a:lnSpc>
                  <a:spcPts val="3319"/>
                </a:lnSpc>
              </a:pPr>
              <a:endParaRPr/>
            </a:p>
          </p:txBody>
        </p:sp>
      </p:grpSp>
      <p:sp>
        <p:nvSpPr>
          <p:cNvPr id="11" name="TextBox 11"/>
          <p:cNvSpPr txBox="1"/>
          <p:nvPr/>
        </p:nvSpPr>
        <p:spPr>
          <a:xfrm>
            <a:off x="3655952" y="1956792"/>
            <a:ext cx="13581212" cy="1475404"/>
          </a:xfrm>
          <a:prstGeom prst="rect">
            <a:avLst/>
          </a:prstGeom>
        </p:spPr>
        <p:txBody>
          <a:bodyPr wrap="square" lIns="0" tIns="0" rIns="0" bIns="0" rtlCol="0" anchor="t">
            <a:spAutoFit/>
          </a:bodyPr>
          <a:lstStyle/>
          <a:p>
            <a:pPr algn="ctr">
              <a:lnSpc>
                <a:spcPts val="12740"/>
              </a:lnSpc>
            </a:pPr>
            <a:r>
              <a:rPr lang="en-US" sz="6600" spc="455" dirty="0">
                <a:latin typeface="League Spartan"/>
              </a:rPr>
              <a:t>Mathematical Foundations</a:t>
            </a:r>
          </a:p>
        </p:txBody>
      </p:sp>
      <p:grpSp>
        <p:nvGrpSpPr>
          <p:cNvPr id="14" name="Group 14"/>
          <p:cNvGrpSpPr/>
          <p:nvPr/>
        </p:nvGrpSpPr>
        <p:grpSpPr>
          <a:xfrm rot="-5400000">
            <a:off x="14771730" y="-1640926"/>
            <a:ext cx="3750688" cy="3281852"/>
            <a:chOff x="0" y="0"/>
            <a:chExt cx="812800" cy="711200"/>
          </a:xfrm>
        </p:grpSpPr>
        <p:sp>
          <p:nvSpPr>
            <p:cNvPr id="15" name="Freeform 1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C3F60"/>
            </a:solidFill>
          </p:spPr>
          <p:txBody>
            <a:bodyPr/>
            <a:lstStyle/>
            <a:p>
              <a:endParaRPr lang="en-US"/>
            </a:p>
          </p:txBody>
        </p:sp>
        <p:sp>
          <p:nvSpPr>
            <p:cNvPr id="16" name="TextBox 16"/>
            <p:cNvSpPr txBox="1"/>
            <p:nvPr/>
          </p:nvSpPr>
          <p:spPr>
            <a:xfrm>
              <a:off x="127000" y="263525"/>
              <a:ext cx="558800" cy="396875"/>
            </a:xfrm>
            <a:prstGeom prst="rect">
              <a:avLst/>
            </a:prstGeom>
          </p:spPr>
          <p:txBody>
            <a:bodyPr lIns="50800" tIns="50800" rIns="50800" bIns="50800" rtlCol="0" anchor="ctr"/>
            <a:lstStyle/>
            <a:p>
              <a:pPr algn="ctr">
                <a:lnSpc>
                  <a:spcPts val="3319"/>
                </a:lnSpc>
              </a:pPr>
              <a:endParaRPr/>
            </a:p>
          </p:txBody>
        </p:sp>
      </p:grpSp>
      <p:sp>
        <p:nvSpPr>
          <p:cNvPr id="17" name="AutoShape 2" descr="Microsoft Logo PNG vector in SVG, PDF, AI, CDR format">
            <a:extLst>
              <a:ext uri="{FF2B5EF4-FFF2-40B4-BE49-F238E27FC236}">
                <a16:creationId xmlns:a16="http://schemas.microsoft.com/office/drawing/2014/main" id="{FA10AF14-AE3D-F323-481C-CB53D81F7D7D}"/>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5">
            <a:extLst>
              <a:ext uri="{FF2B5EF4-FFF2-40B4-BE49-F238E27FC236}">
                <a16:creationId xmlns:a16="http://schemas.microsoft.com/office/drawing/2014/main" id="{8C374DB1-7018-FEC1-A598-F87F56B6CDCF}"/>
              </a:ext>
            </a:extLst>
          </p:cNvPr>
          <p:cNvGrpSpPr/>
          <p:nvPr/>
        </p:nvGrpSpPr>
        <p:grpSpPr>
          <a:xfrm>
            <a:off x="6904869" y="5933654"/>
            <a:ext cx="4858546" cy="1661519"/>
            <a:chOff x="0" y="0"/>
            <a:chExt cx="2518161" cy="609600"/>
          </a:xfrm>
        </p:grpSpPr>
        <p:sp>
          <p:nvSpPr>
            <p:cNvPr id="28" name="Freeform 6">
              <a:extLst>
                <a:ext uri="{FF2B5EF4-FFF2-40B4-BE49-F238E27FC236}">
                  <a16:creationId xmlns:a16="http://schemas.microsoft.com/office/drawing/2014/main" id="{C016424E-D1CE-61EE-7518-9452D47469B1}"/>
                </a:ext>
              </a:extLst>
            </p:cNvPr>
            <p:cNvSpPr/>
            <p:nvPr/>
          </p:nvSpPr>
          <p:spPr>
            <a:xfrm>
              <a:off x="0" y="0"/>
              <a:ext cx="2518161" cy="353433"/>
            </a:xfrm>
            <a:custGeom>
              <a:avLst/>
              <a:gdLst/>
              <a:ahLst/>
              <a:cxnLst/>
              <a:rect l="l" t="t" r="r" b="b"/>
              <a:pathLst>
                <a:path w="2316637" h="353433">
                  <a:moveTo>
                    <a:pt x="203200" y="0"/>
                  </a:moveTo>
                  <a:lnTo>
                    <a:pt x="2316637" y="0"/>
                  </a:lnTo>
                  <a:lnTo>
                    <a:pt x="2113437" y="353433"/>
                  </a:lnTo>
                  <a:lnTo>
                    <a:pt x="0" y="353433"/>
                  </a:lnTo>
                  <a:lnTo>
                    <a:pt x="203200" y="0"/>
                  </a:lnTo>
                  <a:close/>
                </a:path>
              </a:pathLst>
            </a:custGeom>
            <a:solidFill>
              <a:srgbClr val="043459"/>
            </a:solidFill>
          </p:spPr>
          <p:txBody>
            <a:bodyPr/>
            <a:lstStyle/>
            <a:p>
              <a:endParaRPr lang="en-US" sz="800"/>
            </a:p>
          </p:txBody>
        </p:sp>
        <p:sp>
          <p:nvSpPr>
            <p:cNvPr id="29" name="TextBox 7">
              <a:extLst>
                <a:ext uri="{FF2B5EF4-FFF2-40B4-BE49-F238E27FC236}">
                  <a16:creationId xmlns:a16="http://schemas.microsoft.com/office/drawing/2014/main" id="{126EACD8-719C-1444-1694-4B9180E64155}"/>
                </a:ext>
              </a:extLst>
            </p:cNvPr>
            <p:cNvSpPr txBox="1"/>
            <p:nvPr/>
          </p:nvSpPr>
          <p:spPr>
            <a:xfrm>
              <a:off x="101600" y="0"/>
              <a:ext cx="609600" cy="609600"/>
            </a:xfrm>
            <a:prstGeom prst="rect">
              <a:avLst/>
            </a:prstGeom>
          </p:spPr>
          <p:txBody>
            <a:bodyPr lIns="33867" tIns="33867" rIns="33867" bIns="33867" rtlCol="0" anchor="ctr"/>
            <a:lstStyle/>
            <a:p>
              <a:pPr algn="ctr">
                <a:lnSpc>
                  <a:spcPts val="93"/>
                </a:lnSpc>
              </a:pPr>
              <a:endParaRPr sz="800"/>
            </a:p>
          </p:txBody>
        </p:sp>
      </p:grpSp>
      <p:sp>
        <p:nvSpPr>
          <p:cNvPr id="30" name="TextBox 23">
            <a:extLst>
              <a:ext uri="{FF2B5EF4-FFF2-40B4-BE49-F238E27FC236}">
                <a16:creationId xmlns:a16="http://schemas.microsoft.com/office/drawing/2014/main" id="{AB23DDD5-7CE9-2765-C1F1-2F764A67F26B}"/>
              </a:ext>
            </a:extLst>
          </p:cNvPr>
          <p:cNvSpPr txBox="1"/>
          <p:nvPr/>
        </p:nvSpPr>
        <p:spPr>
          <a:xfrm>
            <a:off x="7973659" y="6358900"/>
            <a:ext cx="9817823" cy="358431"/>
          </a:xfrm>
          <a:prstGeom prst="rect">
            <a:avLst/>
          </a:prstGeom>
        </p:spPr>
        <p:txBody>
          <a:bodyPr wrap="square" lIns="0" tIns="0" rIns="0" bIns="0" rtlCol="0" anchor="t">
            <a:spAutoFit/>
          </a:bodyPr>
          <a:lstStyle/>
          <a:p>
            <a:pPr>
              <a:lnSpc>
                <a:spcPts val="2426"/>
              </a:lnSpc>
            </a:pPr>
            <a:r>
              <a:rPr lang="en-US" sz="3600" b="1" dirty="0">
                <a:solidFill>
                  <a:srgbClr val="FFFFFF"/>
                </a:solidFill>
                <a:latin typeface="Poppins"/>
              </a:rPr>
              <a:t>Vo Nguyen</a:t>
            </a:r>
            <a:endParaRPr lang="en-US" sz="3600" b="1" dirty="0">
              <a:ea typeface="Calibri"/>
              <a:cs typeface="Calibri"/>
            </a:endParaRPr>
          </a:p>
        </p:txBody>
      </p:sp>
      <p:pic>
        <p:nvPicPr>
          <p:cNvPr id="31" name="Picture 30" descr="A blue and red text on a black background&#10;&#10;Description automatically generated">
            <a:extLst>
              <a:ext uri="{FF2B5EF4-FFF2-40B4-BE49-F238E27FC236}">
                <a16:creationId xmlns:a16="http://schemas.microsoft.com/office/drawing/2014/main" id="{463A8EDE-76B1-663D-58BB-199AF40AD78F}"/>
              </a:ext>
            </a:extLst>
          </p:cNvPr>
          <p:cNvPicPr>
            <a:picLocks noChangeAspect="1"/>
          </p:cNvPicPr>
          <p:nvPr/>
        </p:nvPicPr>
        <p:blipFill>
          <a:blip r:embed="rId6"/>
          <a:stretch>
            <a:fillRect/>
          </a:stretch>
        </p:blipFill>
        <p:spPr>
          <a:xfrm>
            <a:off x="7239853" y="-596915"/>
            <a:ext cx="4113093" cy="2650076"/>
          </a:xfrm>
          <a:prstGeom prst="rect">
            <a:avLst/>
          </a:prstGeom>
        </p:spPr>
      </p:pic>
      <p:pic>
        <p:nvPicPr>
          <p:cNvPr id="1032" name="Picture 8">
            <a:extLst>
              <a:ext uri="{FF2B5EF4-FFF2-40B4-BE49-F238E27FC236}">
                <a16:creationId xmlns:a16="http://schemas.microsoft.com/office/drawing/2014/main" id="{09F7D69A-E39F-59F2-C91C-2A92560CF6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43542" y="8997701"/>
            <a:ext cx="1981200" cy="10224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6">
            <a:extLst>
              <a:ext uri="{FF2B5EF4-FFF2-40B4-BE49-F238E27FC236}">
                <a16:creationId xmlns:a16="http://schemas.microsoft.com/office/drawing/2014/main" id="{AF5D9071-12EC-1B9D-020C-A155D03DFEAB}"/>
              </a:ext>
            </a:extLst>
          </p:cNvPr>
          <p:cNvSpPr txBox="1"/>
          <p:nvPr/>
        </p:nvSpPr>
        <p:spPr>
          <a:xfrm>
            <a:off x="2763091" y="7673686"/>
            <a:ext cx="15028391" cy="597599"/>
          </a:xfrm>
          <a:prstGeom prst="rect">
            <a:avLst/>
          </a:prstGeom>
        </p:spPr>
        <p:txBody>
          <a:bodyPr wrap="square" lIns="0" tIns="0" rIns="0" bIns="0" rtlCol="0" anchor="t">
            <a:spAutoFit/>
          </a:bodyPr>
          <a:lstStyle/>
          <a:p>
            <a:pPr marL="0" lvl="0" indent="0">
              <a:lnSpc>
                <a:spcPts val="5135"/>
              </a:lnSpc>
              <a:spcBef>
                <a:spcPct val="0"/>
              </a:spcBef>
            </a:pPr>
            <a:r>
              <a:rPr lang="en-US" sz="3668" b="1" spc="-91" dirty="0">
                <a:solidFill>
                  <a:srgbClr val="000000"/>
                </a:solidFill>
                <a:latin typeface="Clear Sans Bold"/>
              </a:rPr>
              <a:t>Authors: </a:t>
            </a:r>
            <a:r>
              <a:rPr lang="de-DE" sz="3668" spc="-91" dirty="0">
                <a:solidFill>
                  <a:srgbClr val="000000"/>
                </a:solidFill>
                <a:latin typeface="Clear Sans Bold"/>
              </a:rPr>
              <a:t>Zhang, T., Kishore, V., Wu, F., Weinberger, K. Q., &amp; Artzi, Y. </a:t>
            </a:r>
            <a:r>
              <a:rPr lang="en-US" sz="3668" spc="-91" dirty="0">
                <a:solidFill>
                  <a:srgbClr val="000000"/>
                </a:solidFill>
                <a:latin typeface="Clear Sans Bold"/>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53D106E-6E97-A9B8-5944-8F8D50A49D65}"/>
              </a:ext>
            </a:extLst>
          </p:cNvPr>
          <p:cNvSpPr/>
          <p:nvPr/>
        </p:nvSpPr>
        <p:spPr>
          <a:xfrm>
            <a:off x="1028700" y="3086100"/>
            <a:ext cx="1494277" cy="0"/>
          </a:xfrm>
          <a:prstGeom prst="line">
            <a:avLst/>
          </a:prstGeom>
          <a:ln w="76200">
            <a:solidFill>
              <a:srgbClr val="FF000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F52331D1-F4A0-EF05-FE8E-60E8D502E336}"/>
              </a:ext>
            </a:extLst>
          </p:cNvPr>
          <p:cNvSpPr txBox="1"/>
          <p:nvPr/>
        </p:nvSpPr>
        <p:spPr>
          <a:xfrm>
            <a:off x="1028700" y="1727094"/>
            <a:ext cx="14992182"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Extracting Understanding from Messages</a:t>
            </a:r>
          </a:p>
        </p:txBody>
      </p:sp>
      <p:grpSp>
        <p:nvGrpSpPr>
          <p:cNvPr id="22" name="Group 37">
            <a:extLst>
              <a:ext uri="{FF2B5EF4-FFF2-40B4-BE49-F238E27FC236}">
                <a16:creationId xmlns:a16="http://schemas.microsoft.com/office/drawing/2014/main" id="{A841080A-DE04-D136-7154-130277175AF4}"/>
              </a:ext>
            </a:extLst>
          </p:cNvPr>
          <p:cNvGrpSpPr/>
          <p:nvPr/>
        </p:nvGrpSpPr>
        <p:grpSpPr>
          <a:xfrm>
            <a:off x="-1020273" y="-142530"/>
            <a:ext cx="8876649" cy="1445663"/>
            <a:chOff x="0" y="-66675"/>
            <a:chExt cx="3380667" cy="676275"/>
          </a:xfrm>
        </p:grpSpPr>
        <p:sp>
          <p:nvSpPr>
            <p:cNvPr id="23" name="Freeform 38">
              <a:extLst>
                <a:ext uri="{FF2B5EF4-FFF2-40B4-BE49-F238E27FC236}">
                  <a16:creationId xmlns:a16="http://schemas.microsoft.com/office/drawing/2014/main" id="{47C376D3-694A-C85B-03E1-7C5A51DF274B}"/>
                </a:ext>
              </a:extLst>
            </p:cNvPr>
            <p:cNvSpPr/>
            <p:nvPr/>
          </p:nvSpPr>
          <p:spPr>
            <a:xfrm>
              <a:off x="0" y="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24" name="TextBox 39">
              <a:extLst>
                <a:ext uri="{FF2B5EF4-FFF2-40B4-BE49-F238E27FC236}">
                  <a16:creationId xmlns:a16="http://schemas.microsoft.com/office/drawing/2014/main" id="{AE22EEF9-C3F7-9D4D-73BA-BB73CA72D35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1716C2FF-E14D-D213-D80E-FD582E530997}"/>
              </a:ext>
            </a:extLst>
          </p:cNvPr>
          <p:cNvSpPr txBox="1"/>
          <p:nvPr/>
        </p:nvSpPr>
        <p:spPr>
          <a:xfrm>
            <a:off x="1164445" y="563064"/>
            <a:ext cx="9152284"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Contextual Analysis</a:t>
            </a:r>
          </a:p>
        </p:txBody>
      </p:sp>
      <p:sp>
        <p:nvSpPr>
          <p:cNvPr id="7" name="TextBox 6">
            <a:extLst>
              <a:ext uri="{FF2B5EF4-FFF2-40B4-BE49-F238E27FC236}">
                <a16:creationId xmlns:a16="http://schemas.microsoft.com/office/drawing/2014/main" id="{75CD2FDE-8839-E37E-52BA-AED19902CEFD}"/>
              </a:ext>
            </a:extLst>
          </p:cNvPr>
          <p:cNvSpPr txBox="1"/>
          <p:nvPr/>
        </p:nvSpPr>
        <p:spPr>
          <a:xfrm>
            <a:off x="1152608" y="3181993"/>
            <a:ext cx="16676986" cy="707886"/>
          </a:xfrm>
          <a:prstGeom prst="rect">
            <a:avLst/>
          </a:prstGeom>
          <a:noFill/>
        </p:spPr>
        <p:txBody>
          <a:bodyPr wrap="square" rtlCol="0">
            <a:spAutoFit/>
          </a:bodyPr>
          <a:lstStyle/>
          <a:p>
            <a:r>
              <a:rPr lang="en-US" sz="4000" b="1"/>
              <a:t>Assumption: Context of abnormal data is different than that of normal data</a:t>
            </a:r>
          </a:p>
        </p:txBody>
      </p:sp>
      <p:sp>
        <p:nvSpPr>
          <p:cNvPr id="8" name="TextBox 7">
            <a:extLst>
              <a:ext uri="{FF2B5EF4-FFF2-40B4-BE49-F238E27FC236}">
                <a16:creationId xmlns:a16="http://schemas.microsoft.com/office/drawing/2014/main" id="{BC3373B8-4E19-46C5-A0DD-C56778183CAA}"/>
              </a:ext>
            </a:extLst>
          </p:cNvPr>
          <p:cNvSpPr txBox="1"/>
          <p:nvPr/>
        </p:nvSpPr>
        <p:spPr>
          <a:xfrm>
            <a:off x="988810" y="5186037"/>
            <a:ext cx="5205319" cy="3539430"/>
          </a:xfrm>
          <a:prstGeom prst="rect">
            <a:avLst/>
          </a:prstGeom>
          <a:noFill/>
        </p:spPr>
        <p:txBody>
          <a:bodyPr wrap="square" rtlCol="0">
            <a:spAutoFit/>
          </a:bodyPr>
          <a:lstStyle/>
          <a:p>
            <a:pPr marL="571500" indent="-571500">
              <a:buFont typeface="Arial" panose="020B0604020202020204" pitchFamily="34" charset="0"/>
              <a:buChar char="•"/>
            </a:pPr>
            <a:r>
              <a:rPr lang="en-US" sz="2800"/>
              <a:t>Leverage message content</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Circumvent explicit parsing, increasing generalizability</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Build contextual and semantic relationships for messages</a:t>
            </a:r>
          </a:p>
          <a:p>
            <a:pPr marL="571500" indent="-571500">
              <a:buFont typeface="Arial" panose="020B0604020202020204" pitchFamily="34" charset="0"/>
              <a:buChar char="•"/>
            </a:pPr>
            <a:endParaRPr lang="en-US" sz="2800"/>
          </a:p>
        </p:txBody>
      </p:sp>
      <p:sp>
        <p:nvSpPr>
          <p:cNvPr id="9" name="TextBox 8">
            <a:extLst>
              <a:ext uri="{FF2B5EF4-FFF2-40B4-BE49-F238E27FC236}">
                <a16:creationId xmlns:a16="http://schemas.microsoft.com/office/drawing/2014/main" id="{737F861F-44E9-2069-25B5-AEC9901C2606}"/>
              </a:ext>
            </a:extLst>
          </p:cNvPr>
          <p:cNvSpPr txBox="1"/>
          <p:nvPr/>
        </p:nvSpPr>
        <p:spPr>
          <a:xfrm>
            <a:off x="988810" y="4393078"/>
            <a:ext cx="3634803" cy="707886"/>
          </a:xfrm>
          <a:prstGeom prst="rect">
            <a:avLst/>
          </a:prstGeom>
          <a:noFill/>
        </p:spPr>
        <p:txBody>
          <a:bodyPr wrap="square" rtlCol="0">
            <a:spAutoFit/>
          </a:bodyPr>
          <a:lstStyle/>
          <a:p>
            <a:r>
              <a:rPr lang="en-US" sz="4000" b="1" i="1"/>
              <a:t>BERT</a:t>
            </a:r>
          </a:p>
        </p:txBody>
      </p:sp>
      <p:sp>
        <p:nvSpPr>
          <p:cNvPr id="2" name="Slide Number Placeholder 42">
            <a:extLst>
              <a:ext uri="{FF2B5EF4-FFF2-40B4-BE49-F238E27FC236}">
                <a16:creationId xmlns:a16="http://schemas.microsoft.com/office/drawing/2014/main" id="{7A53411C-00AB-A461-4B78-96DE7433E394}"/>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10</a:t>
            </a:fld>
            <a:endParaRPr lang="en-US">
              <a:solidFill>
                <a:srgbClr val="0B1320"/>
              </a:solidFill>
            </a:endParaRPr>
          </a:p>
        </p:txBody>
      </p:sp>
      <p:pic>
        <p:nvPicPr>
          <p:cNvPr id="3" name="Picture 2" descr="A blue and red text on a black background&#10;&#10;Description automatically generated">
            <a:extLst>
              <a:ext uri="{FF2B5EF4-FFF2-40B4-BE49-F238E27FC236}">
                <a16:creationId xmlns:a16="http://schemas.microsoft.com/office/drawing/2014/main" id="{DE32B2C3-7E84-0737-7D70-8F4536D6C0CF}"/>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6" name="Picture 2">
            <a:extLst>
              <a:ext uri="{FF2B5EF4-FFF2-40B4-BE49-F238E27FC236}">
                <a16:creationId xmlns:a16="http://schemas.microsoft.com/office/drawing/2014/main" id="{F37719C5-1D7B-0DA2-DBD5-A7D981AD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Statistics with solid fill">
            <a:extLst>
              <a:ext uri="{FF2B5EF4-FFF2-40B4-BE49-F238E27FC236}">
                <a16:creationId xmlns:a16="http://schemas.microsoft.com/office/drawing/2014/main" id="{ED055489-8437-13AB-2500-FCFFE235CE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10" y="194366"/>
            <a:ext cx="914400" cy="914400"/>
          </a:xfrm>
          <a:prstGeom prst="rect">
            <a:avLst/>
          </a:prstGeom>
        </p:spPr>
      </p:pic>
      <p:grpSp>
        <p:nvGrpSpPr>
          <p:cNvPr id="11" name="Group 10">
            <a:extLst>
              <a:ext uri="{FF2B5EF4-FFF2-40B4-BE49-F238E27FC236}">
                <a16:creationId xmlns:a16="http://schemas.microsoft.com/office/drawing/2014/main" id="{DEC8BC99-000F-DAE0-1C40-BAAFE1D322FC}"/>
              </a:ext>
            </a:extLst>
          </p:cNvPr>
          <p:cNvGrpSpPr/>
          <p:nvPr/>
        </p:nvGrpSpPr>
        <p:grpSpPr>
          <a:xfrm>
            <a:off x="6772000" y="3996625"/>
            <a:ext cx="8931629" cy="2622785"/>
            <a:chOff x="9305448" y="4319458"/>
            <a:chExt cx="8697433" cy="2695698"/>
          </a:xfrm>
        </p:grpSpPr>
        <p:sp>
          <p:nvSpPr>
            <p:cNvPr id="12" name="TextBox 11">
              <a:extLst>
                <a:ext uri="{FF2B5EF4-FFF2-40B4-BE49-F238E27FC236}">
                  <a16:creationId xmlns:a16="http://schemas.microsoft.com/office/drawing/2014/main" id="{335D569D-61FB-AE36-09AF-DAA62A09D3A4}"/>
                </a:ext>
              </a:extLst>
            </p:cNvPr>
            <p:cNvSpPr txBox="1"/>
            <p:nvPr/>
          </p:nvSpPr>
          <p:spPr>
            <a:xfrm>
              <a:off x="9305448" y="4998587"/>
              <a:ext cx="8191753" cy="727565"/>
            </a:xfrm>
            <a:prstGeom prst="rect">
              <a:avLst/>
            </a:prstGeom>
            <a:noFill/>
            <a:ln>
              <a:solidFill>
                <a:schemeClr val="tx2">
                  <a:lumMod val="60000"/>
                  <a:lumOff val="40000"/>
                </a:schemeClr>
              </a:solidFill>
            </a:ln>
          </p:spPr>
          <p:txBody>
            <a:bodyPr wrap="square" rtlCol="0">
              <a:spAutoFit/>
            </a:bodyPr>
            <a:lstStyle/>
            <a:p>
              <a:r>
                <a:rPr lang="en-US" sz="2000"/>
                <a:t>in-connection12270(G21-404):session12271: Remove link42567 (local handle=5, remote handle=5, name=G21:125360:VEHICLE_SERVICE</a:t>
              </a:r>
            </a:p>
          </p:txBody>
        </p:sp>
        <p:sp>
          <p:nvSpPr>
            <p:cNvPr id="13" name="TextBox 12">
              <a:extLst>
                <a:ext uri="{FF2B5EF4-FFF2-40B4-BE49-F238E27FC236}">
                  <a16:creationId xmlns:a16="http://schemas.microsoft.com/office/drawing/2014/main" id="{90781731-FEE2-530A-FC0E-8058B0B55A16}"/>
                </a:ext>
              </a:extLst>
            </p:cNvPr>
            <p:cNvSpPr txBox="1"/>
            <p:nvPr/>
          </p:nvSpPr>
          <p:spPr>
            <a:xfrm>
              <a:off x="9305448" y="5971258"/>
              <a:ext cx="8697433" cy="1043898"/>
            </a:xfrm>
            <a:prstGeom prst="rect">
              <a:avLst/>
            </a:prstGeom>
            <a:noFill/>
            <a:ln>
              <a:solidFill>
                <a:schemeClr val="tx2">
                  <a:lumMod val="60000"/>
                  <a:lumOff val="40000"/>
                </a:schemeClr>
              </a:solidFill>
            </a:ln>
          </p:spPr>
          <p:txBody>
            <a:bodyPr wrap="square" rtlCol="0">
              <a:spAutoFit/>
            </a:bodyPr>
            <a:lstStyle/>
            <a:p>
              <a:r>
                <a:rPr lang="pt-BR" sz="2000"/>
                <a:t>in</a:t>
              </a:r>
              <a:r>
                <a:rPr lang="pt-BR" sz="2000">
                  <a:solidFill>
                    <a:srgbClr val="FF0000"/>
                  </a:solidFill>
                </a:rPr>
                <a:t>[NUM]</a:t>
              </a:r>
              <a:r>
                <a:rPr lang="pt-BR" sz="2000"/>
                <a:t>connection</a:t>
              </a:r>
              <a:r>
                <a:rPr lang="pt-BR" sz="2000">
                  <a:solidFill>
                    <a:srgbClr val="FF0000"/>
                  </a:solidFill>
                </a:rPr>
                <a:t>[NUM]</a:t>
              </a:r>
              <a:r>
                <a:rPr lang="pt-BR" sz="2000"/>
                <a:t>G</a:t>
              </a:r>
              <a:r>
                <a:rPr lang="pt-BR" sz="2000">
                  <a:solidFill>
                    <a:srgbClr val="FF0000"/>
                  </a:solidFill>
                </a:rPr>
                <a:t>[NUM][NUM]</a:t>
              </a:r>
              <a:r>
                <a:rPr lang="pt-BR" sz="2000"/>
                <a:t>G</a:t>
              </a:r>
              <a:r>
                <a:rPr lang="pt-BR" sz="2000">
                  <a:solidFill>
                    <a:srgbClr val="FF0000"/>
                  </a:solidFill>
                </a:rPr>
                <a:t>[NUM]</a:t>
              </a:r>
              <a:r>
                <a:rPr lang="pt-BR" sz="2000"/>
                <a:t>session</a:t>
              </a:r>
              <a:r>
                <a:rPr lang="pt-BR" sz="2000">
                  <a:solidFill>
                    <a:srgbClr val="FF0000"/>
                  </a:solidFill>
                </a:rPr>
                <a:t>[NUM] </a:t>
              </a:r>
              <a:r>
                <a:rPr lang="pt-BR" sz="2000"/>
                <a:t>Remove link</a:t>
              </a:r>
              <a:r>
                <a:rPr lang="pt-BR" sz="2000">
                  <a:solidFill>
                    <a:srgbClr val="FF0000"/>
                  </a:solidFill>
                </a:rPr>
                <a:t>[NUM]</a:t>
              </a:r>
              <a:r>
                <a:rPr lang="pt-BR" sz="2000"/>
                <a:t>local handle</a:t>
              </a:r>
              <a:r>
                <a:rPr lang="pt-BR" sz="2000">
                  <a:solidFill>
                    <a:srgbClr val="FF0000"/>
                  </a:solidFill>
                </a:rPr>
                <a:t>[NUM]</a:t>
              </a:r>
              <a:r>
                <a:rPr lang="pt-BR" sz="2000"/>
                <a:t>remote handle</a:t>
              </a:r>
              <a:r>
                <a:rPr lang="pt-BR" sz="2000">
                  <a:solidFill>
                    <a:srgbClr val="FF0000"/>
                  </a:solidFill>
                </a:rPr>
                <a:t>[NUM]</a:t>
              </a:r>
              <a:r>
                <a:rPr lang="pt-BR" sz="2000"/>
                <a:t>nameG</a:t>
              </a:r>
              <a:r>
                <a:rPr lang="pt-BR" sz="2000">
                  <a:solidFill>
                    <a:srgbClr val="FF0000"/>
                  </a:solidFill>
                </a:rPr>
                <a:t>[NUM]</a:t>
              </a:r>
              <a:r>
                <a:rPr lang="pt-BR" sz="2000"/>
                <a:t>VEHICLE</a:t>
              </a:r>
              <a:r>
                <a:rPr lang="pt-BR" sz="2000">
                  <a:solidFill>
                    <a:srgbClr val="FF0000"/>
                  </a:solidFill>
                </a:rPr>
                <a:t>[NUM]</a:t>
              </a:r>
              <a:r>
                <a:rPr lang="pt-BR" sz="2000"/>
                <a:t>SERVICE</a:t>
              </a:r>
              <a:r>
                <a:rPr lang="pt-BR" sz="2000">
                  <a:solidFill>
                    <a:srgbClr val="FF0000"/>
                  </a:solidFill>
                </a:rPr>
                <a:t>[NUM]</a:t>
              </a:r>
              <a:endParaRPr lang="en-US" sz="2000">
                <a:solidFill>
                  <a:srgbClr val="FF0000"/>
                </a:solidFill>
              </a:endParaRPr>
            </a:p>
          </p:txBody>
        </p:sp>
        <p:sp>
          <p:nvSpPr>
            <p:cNvPr id="14" name="TextBox 13">
              <a:extLst>
                <a:ext uri="{FF2B5EF4-FFF2-40B4-BE49-F238E27FC236}">
                  <a16:creationId xmlns:a16="http://schemas.microsoft.com/office/drawing/2014/main" id="{A5D03F46-E9CF-9946-A359-04DF5647DC57}"/>
                </a:ext>
              </a:extLst>
            </p:cNvPr>
            <p:cNvSpPr txBox="1"/>
            <p:nvPr/>
          </p:nvSpPr>
          <p:spPr>
            <a:xfrm>
              <a:off x="9409698" y="4319458"/>
              <a:ext cx="3721395" cy="584775"/>
            </a:xfrm>
            <a:prstGeom prst="rect">
              <a:avLst/>
            </a:prstGeom>
            <a:noFill/>
            <a:ln>
              <a:noFill/>
            </a:ln>
          </p:spPr>
          <p:txBody>
            <a:bodyPr wrap="square" rtlCol="0">
              <a:spAutoFit/>
            </a:bodyPr>
            <a:lstStyle/>
            <a:p>
              <a:r>
                <a:rPr lang="en-US" sz="3200" b="1"/>
                <a:t>Sample Log</a:t>
              </a:r>
            </a:p>
          </p:txBody>
        </p:sp>
      </p:grpSp>
      <p:grpSp>
        <p:nvGrpSpPr>
          <p:cNvPr id="15" name="Group 14">
            <a:extLst>
              <a:ext uri="{FF2B5EF4-FFF2-40B4-BE49-F238E27FC236}">
                <a16:creationId xmlns:a16="http://schemas.microsoft.com/office/drawing/2014/main" id="{DCDEC904-5375-AADB-6FCA-C169284858CB}"/>
              </a:ext>
            </a:extLst>
          </p:cNvPr>
          <p:cNvGrpSpPr/>
          <p:nvPr/>
        </p:nvGrpSpPr>
        <p:grpSpPr>
          <a:xfrm>
            <a:off x="6772002" y="7079139"/>
            <a:ext cx="11057592" cy="1870216"/>
            <a:chOff x="9305448" y="4319458"/>
            <a:chExt cx="8191753" cy="2322918"/>
          </a:xfrm>
        </p:grpSpPr>
        <p:sp>
          <p:nvSpPr>
            <p:cNvPr id="16" name="TextBox 15">
              <a:extLst>
                <a:ext uri="{FF2B5EF4-FFF2-40B4-BE49-F238E27FC236}">
                  <a16:creationId xmlns:a16="http://schemas.microsoft.com/office/drawing/2014/main" id="{489E3493-56CC-4521-272D-42165E563A51}"/>
                </a:ext>
              </a:extLst>
            </p:cNvPr>
            <p:cNvSpPr txBox="1"/>
            <p:nvPr/>
          </p:nvSpPr>
          <p:spPr>
            <a:xfrm>
              <a:off x="9305448" y="4998587"/>
              <a:ext cx="8191753" cy="1643789"/>
            </a:xfrm>
            <a:prstGeom prst="rect">
              <a:avLst/>
            </a:prstGeom>
            <a:noFill/>
            <a:ln>
              <a:solidFill>
                <a:schemeClr val="tx2">
                  <a:lumMod val="60000"/>
                  <a:lumOff val="40000"/>
                </a:schemeClr>
              </a:solidFill>
            </a:ln>
          </p:spPr>
          <p:txBody>
            <a:bodyPr wrap="square" rtlCol="0">
              <a:spAutoFit/>
            </a:bodyPr>
            <a:lstStyle/>
            <a:p>
              <a:r>
                <a:rPr lang="en-US" sz="2000"/>
                <a:t>Aborting messaging object. Name = qc-sbus-001:topic:construct_test_pack_tracker~175|construct_test_pack_tracker, Object type = Microsoft.ApplicationServer.Messaging.Broker.AmqpMessageConsumer, Reason = The operation did not complete within the allotted timeout of 00:02:00.</a:t>
              </a:r>
            </a:p>
          </p:txBody>
        </p:sp>
        <p:sp>
          <p:nvSpPr>
            <p:cNvPr id="18" name="TextBox 17">
              <a:extLst>
                <a:ext uri="{FF2B5EF4-FFF2-40B4-BE49-F238E27FC236}">
                  <a16:creationId xmlns:a16="http://schemas.microsoft.com/office/drawing/2014/main" id="{4F5C4B58-5051-FAA0-FBD7-F756BDC80AC2}"/>
                </a:ext>
              </a:extLst>
            </p:cNvPr>
            <p:cNvSpPr txBox="1"/>
            <p:nvPr/>
          </p:nvSpPr>
          <p:spPr>
            <a:xfrm>
              <a:off x="9409698" y="4319458"/>
              <a:ext cx="4425813" cy="584775"/>
            </a:xfrm>
            <a:prstGeom prst="rect">
              <a:avLst/>
            </a:prstGeom>
            <a:noFill/>
            <a:ln>
              <a:noFill/>
            </a:ln>
          </p:spPr>
          <p:txBody>
            <a:bodyPr wrap="square" rtlCol="0">
              <a:spAutoFit/>
            </a:bodyPr>
            <a:lstStyle/>
            <a:p>
              <a:r>
                <a:rPr lang="en-US" sz="3200" b="1"/>
                <a:t>Sample Anomalous Log</a:t>
              </a:r>
            </a:p>
          </p:txBody>
        </p:sp>
      </p:grpSp>
    </p:spTree>
    <p:extLst>
      <p:ext uri="{BB962C8B-B14F-4D97-AF65-F5344CB8AC3E}">
        <p14:creationId xmlns:p14="http://schemas.microsoft.com/office/powerpoint/2010/main" val="1931278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53D106E-6E97-A9B8-5944-8F8D50A49D65}"/>
              </a:ext>
            </a:extLst>
          </p:cNvPr>
          <p:cNvSpPr/>
          <p:nvPr/>
        </p:nvSpPr>
        <p:spPr>
          <a:xfrm>
            <a:off x="1028700" y="3086100"/>
            <a:ext cx="1494277" cy="0"/>
          </a:xfrm>
          <a:prstGeom prst="line">
            <a:avLst/>
          </a:prstGeom>
          <a:ln w="76200">
            <a:solidFill>
              <a:srgbClr val="FF000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F52331D1-F4A0-EF05-FE8E-60E8D502E336}"/>
              </a:ext>
            </a:extLst>
          </p:cNvPr>
          <p:cNvSpPr txBox="1"/>
          <p:nvPr/>
        </p:nvSpPr>
        <p:spPr>
          <a:xfrm>
            <a:off x="1028700" y="1727094"/>
            <a:ext cx="14992182"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Extracting Understanding from Messages</a:t>
            </a:r>
          </a:p>
        </p:txBody>
      </p:sp>
      <p:grpSp>
        <p:nvGrpSpPr>
          <p:cNvPr id="22" name="Group 37">
            <a:extLst>
              <a:ext uri="{FF2B5EF4-FFF2-40B4-BE49-F238E27FC236}">
                <a16:creationId xmlns:a16="http://schemas.microsoft.com/office/drawing/2014/main" id="{A841080A-DE04-D136-7154-130277175AF4}"/>
              </a:ext>
            </a:extLst>
          </p:cNvPr>
          <p:cNvGrpSpPr/>
          <p:nvPr/>
        </p:nvGrpSpPr>
        <p:grpSpPr>
          <a:xfrm>
            <a:off x="-1020273" y="-142530"/>
            <a:ext cx="8876649" cy="1445663"/>
            <a:chOff x="0" y="-66675"/>
            <a:chExt cx="3380667" cy="676275"/>
          </a:xfrm>
        </p:grpSpPr>
        <p:sp>
          <p:nvSpPr>
            <p:cNvPr id="23" name="Freeform 38">
              <a:extLst>
                <a:ext uri="{FF2B5EF4-FFF2-40B4-BE49-F238E27FC236}">
                  <a16:creationId xmlns:a16="http://schemas.microsoft.com/office/drawing/2014/main" id="{47C376D3-694A-C85B-03E1-7C5A51DF274B}"/>
                </a:ext>
              </a:extLst>
            </p:cNvPr>
            <p:cNvSpPr/>
            <p:nvPr/>
          </p:nvSpPr>
          <p:spPr>
            <a:xfrm>
              <a:off x="0" y="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24" name="TextBox 39">
              <a:extLst>
                <a:ext uri="{FF2B5EF4-FFF2-40B4-BE49-F238E27FC236}">
                  <a16:creationId xmlns:a16="http://schemas.microsoft.com/office/drawing/2014/main" id="{AE22EEF9-C3F7-9D4D-73BA-BB73CA72D35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1716C2FF-E14D-D213-D80E-FD582E530997}"/>
              </a:ext>
            </a:extLst>
          </p:cNvPr>
          <p:cNvSpPr txBox="1"/>
          <p:nvPr/>
        </p:nvSpPr>
        <p:spPr>
          <a:xfrm>
            <a:off x="1164445" y="563064"/>
            <a:ext cx="9152284"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Contextual Analysis</a:t>
            </a:r>
          </a:p>
        </p:txBody>
      </p:sp>
      <p:sp>
        <p:nvSpPr>
          <p:cNvPr id="7" name="TextBox 6">
            <a:extLst>
              <a:ext uri="{FF2B5EF4-FFF2-40B4-BE49-F238E27FC236}">
                <a16:creationId xmlns:a16="http://schemas.microsoft.com/office/drawing/2014/main" id="{75CD2FDE-8839-E37E-52BA-AED19902CEFD}"/>
              </a:ext>
            </a:extLst>
          </p:cNvPr>
          <p:cNvSpPr txBox="1"/>
          <p:nvPr/>
        </p:nvSpPr>
        <p:spPr>
          <a:xfrm>
            <a:off x="1152608" y="3181993"/>
            <a:ext cx="16676986" cy="707886"/>
          </a:xfrm>
          <a:prstGeom prst="rect">
            <a:avLst/>
          </a:prstGeom>
          <a:noFill/>
        </p:spPr>
        <p:txBody>
          <a:bodyPr wrap="square" rtlCol="0">
            <a:spAutoFit/>
          </a:bodyPr>
          <a:lstStyle/>
          <a:p>
            <a:r>
              <a:rPr lang="en-US" sz="4000" b="1"/>
              <a:t>Assumption: Context of abnormal data is different than that of normal data</a:t>
            </a:r>
          </a:p>
        </p:txBody>
      </p:sp>
      <p:sp>
        <p:nvSpPr>
          <p:cNvPr id="8" name="TextBox 7">
            <a:extLst>
              <a:ext uri="{FF2B5EF4-FFF2-40B4-BE49-F238E27FC236}">
                <a16:creationId xmlns:a16="http://schemas.microsoft.com/office/drawing/2014/main" id="{BC3373B8-4E19-46C5-A0DD-C56778183CAA}"/>
              </a:ext>
            </a:extLst>
          </p:cNvPr>
          <p:cNvSpPr txBox="1"/>
          <p:nvPr/>
        </p:nvSpPr>
        <p:spPr>
          <a:xfrm>
            <a:off x="988810" y="5186037"/>
            <a:ext cx="5205319" cy="3539430"/>
          </a:xfrm>
          <a:prstGeom prst="rect">
            <a:avLst/>
          </a:prstGeom>
          <a:noFill/>
        </p:spPr>
        <p:txBody>
          <a:bodyPr wrap="square" rtlCol="0">
            <a:spAutoFit/>
          </a:bodyPr>
          <a:lstStyle/>
          <a:p>
            <a:pPr marL="571500" indent="-571500">
              <a:buFont typeface="Arial" panose="020B0604020202020204" pitchFamily="34" charset="0"/>
              <a:buChar char="•"/>
            </a:pPr>
            <a:r>
              <a:rPr lang="en-US" sz="2800"/>
              <a:t>Leverage message content</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Circumvent explicit parsing, increasing generalizability</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Build contextual and semantic relationships for messages</a:t>
            </a:r>
          </a:p>
          <a:p>
            <a:pPr marL="571500" indent="-571500">
              <a:buFont typeface="Arial" panose="020B0604020202020204" pitchFamily="34" charset="0"/>
              <a:buChar char="•"/>
            </a:pPr>
            <a:endParaRPr lang="en-US" sz="2800"/>
          </a:p>
        </p:txBody>
      </p:sp>
      <p:sp>
        <p:nvSpPr>
          <p:cNvPr id="9" name="TextBox 8">
            <a:extLst>
              <a:ext uri="{FF2B5EF4-FFF2-40B4-BE49-F238E27FC236}">
                <a16:creationId xmlns:a16="http://schemas.microsoft.com/office/drawing/2014/main" id="{737F861F-44E9-2069-25B5-AEC9901C2606}"/>
              </a:ext>
            </a:extLst>
          </p:cNvPr>
          <p:cNvSpPr txBox="1"/>
          <p:nvPr/>
        </p:nvSpPr>
        <p:spPr>
          <a:xfrm>
            <a:off x="988810" y="4393078"/>
            <a:ext cx="3634803" cy="707886"/>
          </a:xfrm>
          <a:prstGeom prst="rect">
            <a:avLst/>
          </a:prstGeom>
          <a:noFill/>
        </p:spPr>
        <p:txBody>
          <a:bodyPr wrap="square" rtlCol="0">
            <a:spAutoFit/>
          </a:bodyPr>
          <a:lstStyle/>
          <a:p>
            <a:r>
              <a:rPr lang="en-US" sz="4000" b="1" i="1"/>
              <a:t>BERT</a:t>
            </a:r>
          </a:p>
        </p:txBody>
      </p:sp>
      <p:sp>
        <p:nvSpPr>
          <p:cNvPr id="2" name="Slide Number Placeholder 42">
            <a:extLst>
              <a:ext uri="{FF2B5EF4-FFF2-40B4-BE49-F238E27FC236}">
                <a16:creationId xmlns:a16="http://schemas.microsoft.com/office/drawing/2014/main" id="{7A53411C-00AB-A461-4B78-96DE7433E394}"/>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11</a:t>
            </a:fld>
            <a:endParaRPr lang="en-US">
              <a:solidFill>
                <a:srgbClr val="0B1320"/>
              </a:solidFill>
            </a:endParaRPr>
          </a:p>
        </p:txBody>
      </p:sp>
      <p:pic>
        <p:nvPicPr>
          <p:cNvPr id="3" name="Picture 2" descr="A blue and red text on a black background&#10;&#10;Description automatically generated">
            <a:extLst>
              <a:ext uri="{FF2B5EF4-FFF2-40B4-BE49-F238E27FC236}">
                <a16:creationId xmlns:a16="http://schemas.microsoft.com/office/drawing/2014/main" id="{DE32B2C3-7E84-0737-7D70-8F4536D6C0CF}"/>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6" name="Picture 2">
            <a:extLst>
              <a:ext uri="{FF2B5EF4-FFF2-40B4-BE49-F238E27FC236}">
                <a16:creationId xmlns:a16="http://schemas.microsoft.com/office/drawing/2014/main" id="{F37719C5-1D7B-0DA2-DBD5-A7D981AD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Statistics with solid fill">
            <a:extLst>
              <a:ext uri="{FF2B5EF4-FFF2-40B4-BE49-F238E27FC236}">
                <a16:creationId xmlns:a16="http://schemas.microsoft.com/office/drawing/2014/main" id="{ED055489-8437-13AB-2500-FCFFE235CE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10" y="194366"/>
            <a:ext cx="914400" cy="914400"/>
          </a:xfrm>
          <a:prstGeom prst="rect">
            <a:avLst/>
          </a:prstGeom>
        </p:spPr>
      </p:pic>
      <p:grpSp>
        <p:nvGrpSpPr>
          <p:cNvPr id="11" name="Group 10">
            <a:extLst>
              <a:ext uri="{FF2B5EF4-FFF2-40B4-BE49-F238E27FC236}">
                <a16:creationId xmlns:a16="http://schemas.microsoft.com/office/drawing/2014/main" id="{DEC8BC99-000F-DAE0-1C40-BAAFE1D322FC}"/>
              </a:ext>
            </a:extLst>
          </p:cNvPr>
          <p:cNvGrpSpPr/>
          <p:nvPr/>
        </p:nvGrpSpPr>
        <p:grpSpPr>
          <a:xfrm>
            <a:off x="6772000" y="3996625"/>
            <a:ext cx="8931629" cy="2622785"/>
            <a:chOff x="9305448" y="4319458"/>
            <a:chExt cx="8697433" cy="2695698"/>
          </a:xfrm>
        </p:grpSpPr>
        <p:sp>
          <p:nvSpPr>
            <p:cNvPr id="12" name="TextBox 11">
              <a:extLst>
                <a:ext uri="{FF2B5EF4-FFF2-40B4-BE49-F238E27FC236}">
                  <a16:creationId xmlns:a16="http://schemas.microsoft.com/office/drawing/2014/main" id="{335D569D-61FB-AE36-09AF-DAA62A09D3A4}"/>
                </a:ext>
              </a:extLst>
            </p:cNvPr>
            <p:cNvSpPr txBox="1"/>
            <p:nvPr/>
          </p:nvSpPr>
          <p:spPr>
            <a:xfrm>
              <a:off x="9305448" y="4998587"/>
              <a:ext cx="8191753" cy="727565"/>
            </a:xfrm>
            <a:prstGeom prst="rect">
              <a:avLst/>
            </a:prstGeom>
            <a:noFill/>
            <a:ln>
              <a:solidFill>
                <a:schemeClr val="tx2">
                  <a:lumMod val="60000"/>
                  <a:lumOff val="40000"/>
                </a:schemeClr>
              </a:solidFill>
            </a:ln>
          </p:spPr>
          <p:txBody>
            <a:bodyPr wrap="square" rtlCol="0">
              <a:spAutoFit/>
            </a:bodyPr>
            <a:lstStyle/>
            <a:p>
              <a:r>
                <a:rPr lang="en-US" sz="2000"/>
                <a:t>in-connection12270(G21-404):session12271: Remove link42567 (local handle=5, remote handle=5, name=G21:125360:VEHICLE_SERVICE</a:t>
              </a:r>
            </a:p>
          </p:txBody>
        </p:sp>
        <p:sp>
          <p:nvSpPr>
            <p:cNvPr id="13" name="TextBox 12">
              <a:extLst>
                <a:ext uri="{FF2B5EF4-FFF2-40B4-BE49-F238E27FC236}">
                  <a16:creationId xmlns:a16="http://schemas.microsoft.com/office/drawing/2014/main" id="{90781731-FEE2-530A-FC0E-8058B0B55A16}"/>
                </a:ext>
              </a:extLst>
            </p:cNvPr>
            <p:cNvSpPr txBox="1"/>
            <p:nvPr/>
          </p:nvSpPr>
          <p:spPr>
            <a:xfrm>
              <a:off x="9305448" y="5971258"/>
              <a:ext cx="8697433" cy="1043898"/>
            </a:xfrm>
            <a:prstGeom prst="rect">
              <a:avLst/>
            </a:prstGeom>
            <a:noFill/>
            <a:ln>
              <a:solidFill>
                <a:schemeClr val="tx2">
                  <a:lumMod val="60000"/>
                  <a:lumOff val="40000"/>
                </a:schemeClr>
              </a:solidFill>
            </a:ln>
          </p:spPr>
          <p:txBody>
            <a:bodyPr wrap="square" rtlCol="0">
              <a:spAutoFit/>
            </a:bodyPr>
            <a:lstStyle/>
            <a:p>
              <a:r>
                <a:rPr lang="pt-BR" sz="2000"/>
                <a:t>in</a:t>
              </a:r>
              <a:r>
                <a:rPr lang="pt-BR" sz="2000">
                  <a:solidFill>
                    <a:srgbClr val="FF0000"/>
                  </a:solidFill>
                </a:rPr>
                <a:t>[NUM]</a:t>
              </a:r>
              <a:r>
                <a:rPr lang="pt-BR" sz="2000"/>
                <a:t>connection</a:t>
              </a:r>
              <a:r>
                <a:rPr lang="pt-BR" sz="2000">
                  <a:solidFill>
                    <a:srgbClr val="FF0000"/>
                  </a:solidFill>
                </a:rPr>
                <a:t>[NUM]</a:t>
              </a:r>
              <a:r>
                <a:rPr lang="pt-BR" sz="2000"/>
                <a:t>G</a:t>
              </a:r>
              <a:r>
                <a:rPr lang="pt-BR" sz="2000">
                  <a:solidFill>
                    <a:srgbClr val="FF0000"/>
                  </a:solidFill>
                </a:rPr>
                <a:t>[NUM][NUM]</a:t>
              </a:r>
              <a:r>
                <a:rPr lang="pt-BR" sz="2000"/>
                <a:t>G</a:t>
              </a:r>
              <a:r>
                <a:rPr lang="pt-BR" sz="2000">
                  <a:solidFill>
                    <a:srgbClr val="FF0000"/>
                  </a:solidFill>
                </a:rPr>
                <a:t>[NUM]</a:t>
              </a:r>
              <a:r>
                <a:rPr lang="pt-BR" sz="2000"/>
                <a:t>session</a:t>
              </a:r>
              <a:r>
                <a:rPr lang="pt-BR" sz="2000">
                  <a:solidFill>
                    <a:srgbClr val="FF0000"/>
                  </a:solidFill>
                </a:rPr>
                <a:t>[NUM] </a:t>
              </a:r>
              <a:r>
                <a:rPr lang="pt-BR" sz="2000"/>
                <a:t>Remove link</a:t>
              </a:r>
              <a:r>
                <a:rPr lang="pt-BR" sz="2000">
                  <a:solidFill>
                    <a:srgbClr val="FF0000"/>
                  </a:solidFill>
                </a:rPr>
                <a:t>[NUM]</a:t>
              </a:r>
              <a:r>
                <a:rPr lang="pt-BR" sz="2000"/>
                <a:t>local handle</a:t>
              </a:r>
              <a:r>
                <a:rPr lang="pt-BR" sz="2000">
                  <a:solidFill>
                    <a:srgbClr val="FF0000"/>
                  </a:solidFill>
                </a:rPr>
                <a:t>[NUM]</a:t>
              </a:r>
              <a:r>
                <a:rPr lang="pt-BR" sz="2000"/>
                <a:t>remote handle</a:t>
              </a:r>
              <a:r>
                <a:rPr lang="pt-BR" sz="2000">
                  <a:solidFill>
                    <a:srgbClr val="FF0000"/>
                  </a:solidFill>
                </a:rPr>
                <a:t>[NUM]</a:t>
              </a:r>
              <a:r>
                <a:rPr lang="pt-BR" sz="2000"/>
                <a:t>nameG</a:t>
              </a:r>
              <a:r>
                <a:rPr lang="pt-BR" sz="2000">
                  <a:solidFill>
                    <a:srgbClr val="FF0000"/>
                  </a:solidFill>
                </a:rPr>
                <a:t>[NUM]</a:t>
              </a:r>
              <a:r>
                <a:rPr lang="pt-BR" sz="2000"/>
                <a:t>VEHICLE</a:t>
              </a:r>
              <a:r>
                <a:rPr lang="pt-BR" sz="2000">
                  <a:solidFill>
                    <a:srgbClr val="FF0000"/>
                  </a:solidFill>
                </a:rPr>
                <a:t>[NUM]</a:t>
              </a:r>
              <a:r>
                <a:rPr lang="pt-BR" sz="2000"/>
                <a:t>SERVICE</a:t>
              </a:r>
              <a:r>
                <a:rPr lang="pt-BR" sz="2000">
                  <a:solidFill>
                    <a:srgbClr val="FF0000"/>
                  </a:solidFill>
                </a:rPr>
                <a:t>[NUM]</a:t>
              </a:r>
              <a:endParaRPr lang="en-US" sz="2000">
                <a:solidFill>
                  <a:srgbClr val="FF0000"/>
                </a:solidFill>
              </a:endParaRPr>
            </a:p>
          </p:txBody>
        </p:sp>
        <p:sp>
          <p:nvSpPr>
            <p:cNvPr id="14" name="TextBox 13">
              <a:extLst>
                <a:ext uri="{FF2B5EF4-FFF2-40B4-BE49-F238E27FC236}">
                  <a16:creationId xmlns:a16="http://schemas.microsoft.com/office/drawing/2014/main" id="{A5D03F46-E9CF-9946-A359-04DF5647DC57}"/>
                </a:ext>
              </a:extLst>
            </p:cNvPr>
            <p:cNvSpPr txBox="1"/>
            <p:nvPr/>
          </p:nvSpPr>
          <p:spPr>
            <a:xfrm>
              <a:off x="9409698" y="4319458"/>
              <a:ext cx="3721395" cy="584775"/>
            </a:xfrm>
            <a:prstGeom prst="rect">
              <a:avLst/>
            </a:prstGeom>
            <a:noFill/>
            <a:ln>
              <a:noFill/>
            </a:ln>
          </p:spPr>
          <p:txBody>
            <a:bodyPr wrap="square" rtlCol="0">
              <a:spAutoFit/>
            </a:bodyPr>
            <a:lstStyle/>
            <a:p>
              <a:r>
                <a:rPr lang="en-US" sz="3200" b="1"/>
                <a:t>Sample Log</a:t>
              </a:r>
            </a:p>
          </p:txBody>
        </p:sp>
      </p:grpSp>
      <p:grpSp>
        <p:nvGrpSpPr>
          <p:cNvPr id="15" name="Group 14">
            <a:extLst>
              <a:ext uri="{FF2B5EF4-FFF2-40B4-BE49-F238E27FC236}">
                <a16:creationId xmlns:a16="http://schemas.microsoft.com/office/drawing/2014/main" id="{DCDEC904-5375-AADB-6FCA-C169284858CB}"/>
              </a:ext>
            </a:extLst>
          </p:cNvPr>
          <p:cNvGrpSpPr/>
          <p:nvPr/>
        </p:nvGrpSpPr>
        <p:grpSpPr>
          <a:xfrm>
            <a:off x="6772002" y="7079139"/>
            <a:ext cx="11057592" cy="1870216"/>
            <a:chOff x="9305448" y="4319458"/>
            <a:chExt cx="8191753" cy="2322918"/>
          </a:xfrm>
        </p:grpSpPr>
        <p:sp>
          <p:nvSpPr>
            <p:cNvPr id="16" name="TextBox 15">
              <a:extLst>
                <a:ext uri="{FF2B5EF4-FFF2-40B4-BE49-F238E27FC236}">
                  <a16:creationId xmlns:a16="http://schemas.microsoft.com/office/drawing/2014/main" id="{489E3493-56CC-4521-272D-42165E563A51}"/>
                </a:ext>
              </a:extLst>
            </p:cNvPr>
            <p:cNvSpPr txBox="1"/>
            <p:nvPr/>
          </p:nvSpPr>
          <p:spPr>
            <a:xfrm>
              <a:off x="9305448" y="4998587"/>
              <a:ext cx="8191753" cy="1643789"/>
            </a:xfrm>
            <a:prstGeom prst="rect">
              <a:avLst/>
            </a:prstGeom>
            <a:noFill/>
            <a:ln>
              <a:solidFill>
                <a:schemeClr val="tx2">
                  <a:lumMod val="60000"/>
                  <a:lumOff val="40000"/>
                </a:schemeClr>
              </a:solidFill>
            </a:ln>
          </p:spPr>
          <p:txBody>
            <a:bodyPr wrap="square" rtlCol="0">
              <a:spAutoFit/>
            </a:bodyPr>
            <a:lstStyle/>
            <a:p>
              <a:r>
                <a:rPr lang="en-US" sz="2000"/>
                <a:t>Aborting messaging object. Name = qc-sbus-001:topic:construct_test_pack_tracker~175|construct_test_pack_tracker, Object type = Microsoft.ApplicationServer.Messaging.Broker.AmqpMessageConsumer, Reason = The operation did not complete within the allotted timeout of 00:02:00.</a:t>
              </a:r>
            </a:p>
          </p:txBody>
        </p:sp>
        <p:sp>
          <p:nvSpPr>
            <p:cNvPr id="18" name="TextBox 17">
              <a:extLst>
                <a:ext uri="{FF2B5EF4-FFF2-40B4-BE49-F238E27FC236}">
                  <a16:creationId xmlns:a16="http://schemas.microsoft.com/office/drawing/2014/main" id="{4F5C4B58-5051-FAA0-FBD7-F756BDC80AC2}"/>
                </a:ext>
              </a:extLst>
            </p:cNvPr>
            <p:cNvSpPr txBox="1"/>
            <p:nvPr/>
          </p:nvSpPr>
          <p:spPr>
            <a:xfrm>
              <a:off x="9409698" y="4319458"/>
              <a:ext cx="4425813" cy="584775"/>
            </a:xfrm>
            <a:prstGeom prst="rect">
              <a:avLst/>
            </a:prstGeom>
            <a:noFill/>
            <a:ln>
              <a:noFill/>
            </a:ln>
          </p:spPr>
          <p:txBody>
            <a:bodyPr wrap="square" rtlCol="0">
              <a:spAutoFit/>
            </a:bodyPr>
            <a:lstStyle/>
            <a:p>
              <a:r>
                <a:rPr lang="en-US" sz="3200" b="1"/>
                <a:t>Sample Anomalous Log</a:t>
              </a:r>
            </a:p>
          </p:txBody>
        </p:sp>
      </p:grpSp>
    </p:spTree>
    <p:extLst>
      <p:ext uri="{BB962C8B-B14F-4D97-AF65-F5344CB8AC3E}">
        <p14:creationId xmlns:p14="http://schemas.microsoft.com/office/powerpoint/2010/main" val="20297453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53D106E-6E97-A9B8-5944-8F8D50A49D65}"/>
              </a:ext>
            </a:extLst>
          </p:cNvPr>
          <p:cNvSpPr/>
          <p:nvPr/>
        </p:nvSpPr>
        <p:spPr>
          <a:xfrm>
            <a:off x="1028700" y="3086100"/>
            <a:ext cx="1494277" cy="0"/>
          </a:xfrm>
          <a:prstGeom prst="line">
            <a:avLst/>
          </a:prstGeom>
          <a:ln w="76200">
            <a:solidFill>
              <a:srgbClr val="FF000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F52331D1-F4A0-EF05-FE8E-60E8D502E336}"/>
              </a:ext>
            </a:extLst>
          </p:cNvPr>
          <p:cNvSpPr txBox="1"/>
          <p:nvPr/>
        </p:nvSpPr>
        <p:spPr>
          <a:xfrm>
            <a:off x="1028700" y="1727094"/>
            <a:ext cx="14992182"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Extracting Understanding from Messages</a:t>
            </a:r>
          </a:p>
        </p:txBody>
      </p:sp>
      <p:grpSp>
        <p:nvGrpSpPr>
          <p:cNvPr id="22" name="Group 37">
            <a:extLst>
              <a:ext uri="{FF2B5EF4-FFF2-40B4-BE49-F238E27FC236}">
                <a16:creationId xmlns:a16="http://schemas.microsoft.com/office/drawing/2014/main" id="{A841080A-DE04-D136-7154-130277175AF4}"/>
              </a:ext>
            </a:extLst>
          </p:cNvPr>
          <p:cNvGrpSpPr/>
          <p:nvPr/>
        </p:nvGrpSpPr>
        <p:grpSpPr>
          <a:xfrm>
            <a:off x="-1020273" y="-142530"/>
            <a:ext cx="8876649" cy="1445663"/>
            <a:chOff x="0" y="-66675"/>
            <a:chExt cx="3380667" cy="676275"/>
          </a:xfrm>
        </p:grpSpPr>
        <p:sp>
          <p:nvSpPr>
            <p:cNvPr id="23" name="Freeform 38">
              <a:extLst>
                <a:ext uri="{FF2B5EF4-FFF2-40B4-BE49-F238E27FC236}">
                  <a16:creationId xmlns:a16="http://schemas.microsoft.com/office/drawing/2014/main" id="{47C376D3-694A-C85B-03E1-7C5A51DF274B}"/>
                </a:ext>
              </a:extLst>
            </p:cNvPr>
            <p:cNvSpPr/>
            <p:nvPr/>
          </p:nvSpPr>
          <p:spPr>
            <a:xfrm>
              <a:off x="0" y="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24" name="TextBox 39">
              <a:extLst>
                <a:ext uri="{FF2B5EF4-FFF2-40B4-BE49-F238E27FC236}">
                  <a16:creationId xmlns:a16="http://schemas.microsoft.com/office/drawing/2014/main" id="{AE22EEF9-C3F7-9D4D-73BA-BB73CA72D35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1716C2FF-E14D-D213-D80E-FD582E530997}"/>
              </a:ext>
            </a:extLst>
          </p:cNvPr>
          <p:cNvSpPr txBox="1"/>
          <p:nvPr/>
        </p:nvSpPr>
        <p:spPr>
          <a:xfrm>
            <a:off x="1164445" y="563064"/>
            <a:ext cx="9152284"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Contextual Analysis</a:t>
            </a:r>
          </a:p>
        </p:txBody>
      </p:sp>
      <p:sp>
        <p:nvSpPr>
          <p:cNvPr id="7" name="TextBox 6">
            <a:extLst>
              <a:ext uri="{FF2B5EF4-FFF2-40B4-BE49-F238E27FC236}">
                <a16:creationId xmlns:a16="http://schemas.microsoft.com/office/drawing/2014/main" id="{75CD2FDE-8839-E37E-52BA-AED19902CEFD}"/>
              </a:ext>
            </a:extLst>
          </p:cNvPr>
          <p:cNvSpPr txBox="1"/>
          <p:nvPr/>
        </p:nvSpPr>
        <p:spPr>
          <a:xfrm>
            <a:off x="1152608" y="3181993"/>
            <a:ext cx="16676986" cy="707886"/>
          </a:xfrm>
          <a:prstGeom prst="rect">
            <a:avLst/>
          </a:prstGeom>
          <a:noFill/>
        </p:spPr>
        <p:txBody>
          <a:bodyPr wrap="square" rtlCol="0">
            <a:spAutoFit/>
          </a:bodyPr>
          <a:lstStyle/>
          <a:p>
            <a:r>
              <a:rPr lang="en-US" sz="4000" b="1"/>
              <a:t>Assumption: Context of abnormal data is different than that of normal data</a:t>
            </a:r>
          </a:p>
        </p:txBody>
      </p:sp>
      <p:sp>
        <p:nvSpPr>
          <p:cNvPr id="8" name="TextBox 7">
            <a:extLst>
              <a:ext uri="{FF2B5EF4-FFF2-40B4-BE49-F238E27FC236}">
                <a16:creationId xmlns:a16="http://schemas.microsoft.com/office/drawing/2014/main" id="{BC3373B8-4E19-46C5-A0DD-C56778183CAA}"/>
              </a:ext>
            </a:extLst>
          </p:cNvPr>
          <p:cNvSpPr txBox="1"/>
          <p:nvPr/>
        </p:nvSpPr>
        <p:spPr>
          <a:xfrm>
            <a:off x="988810" y="5186037"/>
            <a:ext cx="5205319" cy="3539430"/>
          </a:xfrm>
          <a:prstGeom prst="rect">
            <a:avLst/>
          </a:prstGeom>
          <a:noFill/>
        </p:spPr>
        <p:txBody>
          <a:bodyPr wrap="square" rtlCol="0">
            <a:spAutoFit/>
          </a:bodyPr>
          <a:lstStyle/>
          <a:p>
            <a:pPr marL="571500" indent="-571500">
              <a:buFont typeface="Arial" panose="020B0604020202020204" pitchFamily="34" charset="0"/>
              <a:buChar char="•"/>
            </a:pPr>
            <a:r>
              <a:rPr lang="en-US" sz="2800"/>
              <a:t>Leverage message content</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Circumvent explicit parsing, increasing generalizability</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Build contextual and semantic relationships for messages</a:t>
            </a:r>
          </a:p>
          <a:p>
            <a:pPr marL="571500" indent="-571500">
              <a:buFont typeface="Arial" panose="020B0604020202020204" pitchFamily="34" charset="0"/>
              <a:buChar char="•"/>
            </a:pPr>
            <a:endParaRPr lang="en-US" sz="2800"/>
          </a:p>
        </p:txBody>
      </p:sp>
      <p:sp>
        <p:nvSpPr>
          <p:cNvPr id="9" name="TextBox 8">
            <a:extLst>
              <a:ext uri="{FF2B5EF4-FFF2-40B4-BE49-F238E27FC236}">
                <a16:creationId xmlns:a16="http://schemas.microsoft.com/office/drawing/2014/main" id="{737F861F-44E9-2069-25B5-AEC9901C2606}"/>
              </a:ext>
            </a:extLst>
          </p:cNvPr>
          <p:cNvSpPr txBox="1"/>
          <p:nvPr/>
        </p:nvSpPr>
        <p:spPr>
          <a:xfrm>
            <a:off x="988810" y="4393078"/>
            <a:ext cx="3634803" cy="707886"/>
          </a:xfrm>
          <a:prstGeom prst="rect">
            <a:avLst/>
          </a:prstGeom>
          <a:noFill/>
        </p:spPr>
        <p:txBody>
          <a:bodyPr wrap="square" rtlCol="0">
            <a:spAutoFit/>
          </a:bodyPr>
          <a:lstStyle/>
          <a:p>
            <a:r>
              <a:rPr lang="en-US" sz="4000" b="1" i="1"/>
              <a:t>BERT</a:t>
            </a:r>
          </a:p>
        </p:txBody>
      </p:sp>
      <p:sp>
        <p:nvSpPr>
          <p:cNvPr id="2" name="Slide Number Placeholder 42">
            <a:extLst>
              <a:ext uri="{FF2B5EF4-FFF2-40B4-BE49-F238E27FC236}">
                <a16:creationId xmlns:a16="http://schemas.microsoft.com/office/drawing/2014/main" id="{7A53411C-00AB-A461-4B78-96DE7433E394}"/>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12</a:t>
            </a:fld>
            <a:endParaRPr lang="en-US">
              <a:solidFill>
                <a:srgbClr val="0B1320"/>
              </a:solidFill>
            </a:endParaRPr>
          </a:p>
        </p:txBody>
      </p:sp>
      <p:pic>
        <p:nvPicPr>
          <p:cNvPr id="3" name="Picture 2" descr="A blue and red text on a black background&#10;&#10;Description automatically generated">
            <a:extLst>
              <a:ext uri="{FF2B5EF4-FFF2-40B4-BE49-F238E27FC236}">
                <a16:creationId xmlns:a16="http://schemas.microsoft.com/office/drawing/2014/main" id="{DE32B2C3-7E84-0737-7D70-8F4536D6C0CF}"/>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6" name="Picture 2">
            <a:extLst>
              <a:ext uri="{FF2B5EF4-FFF2-40B4-BE49-F238E27FC236}">
                <a16:creationId xmlns:a16="http://schemas.microsoft.com/office/drawing/2014/main" id="{F37719C5-1D7B-0DA2-DBD5-A7D981AD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Statistics with solid fill">
            <a:extLst>
              <a:ext uri="{FF2B5EF4-FFF2-40B4-BE49-F238E27FC236}">
                <a16:creationId xmlns:a16="http://schemas.microsoft.com/office/drawing/2014/main" id="{ED055489-8437-13AB-2500-FCFFE235CE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10" y="194366"/>
            <a:ext cx="914400" cy="914400"/>
          </a:xfrm>
          <a:prstGeom prst="rect">
            <a:avLst/>
          </a:prstGeom>
        </p:spPr>
      </p:pic>
      <p:grpSp>
        <p:nvGrpSpPr>
          <p:cNvPr id="11" name="Group 10">
            <a:extLst>
              <a:ext uri="{FF2B5EF4-FFF2-40B4-BE49-F238E27FC236}">
                <a16:creationId xmlns:a16="http://schemas.microsoft.com/office/drawing/2014/main" id="{DEC8BC99-000F-DAE0-1C40-BAAFE1D322FC}"/>
              </a:ext>
            </a:extLst>
          </p:cNvPr>
          <p:cNvGrpSpPr/>
          <p:nvPr/>
        </p:nvGrpSpPr>
        <p:grpSpPr>
          <a:xfrm>
            <a:off x="6772000" y="3996625"/>
            <a:ext cx="8931629" cy="2622785"/>
            <a:chOff x="9305448" y="4319458"/>
            <a:chExt cx="8697433" cy="2695698"/>
          </a:xfrm>
        </p:grpSpPr>
        <p:sp>
          <p:nvSpPr>
            <p:cNvPr id="12" name="TextBox 11">
              <a:extLst>
                <a:ext uri="{FF2B5EF4-FFF2-40B4-BE49-F238E27FC236}">
                  <a16:creationId xmlns:a16="http://schemas.microsoft.com/office/drawing/2014/main" id="{335D569D-61FB-AE36-09AF-DAA62A09D3A4}"/>
                </a:ext>
              </a:extLst>
            </p:cNvPr>
            <p:cNvSpPr txBox="1"/>
            <p:nvPr/>
          </p:nvSpPr>
          <p:spPr>
            <a:xfrm>
              <a:off x="9305448" y="4998587"/>
              <a:ext cx="8191753" cy="727565"/>
            </a:xfrm>
            <a:prstGeom prst="rect">
              <a:avLst/>
            </a:prstGeom>
            <a:noFill/>
            <a:ln>
              <a:solidFill>
                <a:schemeClr val="tx2">
                  <a:lumMod val="60000"/>
                  <a:lumOff val="40000"/>
                </a:schemeClr>
              </a:solidFill>
            </a:ln>
          </p:spPr>
          <p:txBody>
            <a:bodyPr wrap="square" rtlCol="0">
              <a:spAutoFit/>
            </a:bodyPr>
            <a:lstStyle/>
            <a:p>
              <a:r>
                <a:rPr lang="en-US" sz="2000"/>
                <a:t>in-connection12270(G21-404):session12271: Remove link42567 (local handle=5, remote handle=5, name=G21:125360:VEHICLE_SERVICE</a:t>
              </a:r>
            </a:p>
          </p:txBody>
        </p:sp>
        <p:sp>
          <p:nvSpPr>
            <p:cNvPr id="13" name="TextBox 12">
              <a:extLst>
                <a:ext uri="{FF2B5EF4-FFF2-40B4-BE49-F238E27FC236}">
                  <a16:creationId xmlns:a16="http://schemas.microsoft.com/office/drawing/2014/main" id="{90781731-FEE2-530A-FC0E-8058B0B55A16}"/>
                </a:ext>
              </a:extLst>
            </p:cNvPr>
            <p:cNvSpPr txBox="1"/>
            <p:nvPr/>
          </p:nvSpPr>
          <p:spPr>
            <a:xfrm>
              <a:off x="9305448" y="5971258"/>
              <a:ext cx="8697433" cy="1043898"/>
            </a:xfrm>
            <a:prstGeom prst="rect">
              <a:avLst/>
            </a:prstGeom>
            <a:noFill/>
            <a:ln>
              <a:solidFill>
                <a:schemeClr val="tx2">
                  <a:lumMod val="60000"/>
                  <a:lumOff val="40000"/>
                </a:schemeClr>
              </a:solidFill>
            </a:ln>
          </p:spPr>
          <p:txBody>
            <a:bodyPr wrap="square" rtlCol="0">
              <a:spAutoFit/>
            </a:bodyPr>
            <a:lstStyle/>
            <a:p>
              <a:r>
                <a:rPr lang="pt-BR" sz="2000"/>
                <a:t>in</a:t>
              </a:r>
              <a:r>
                <a:rPr lang="pt-BR" sz="2000">
                  <a:solidFill>
                    <a:srgbClr val="FF0000"/>
                  </a:solidFill>
                </a:rPr>
                <a:t>[NUM]</a:t>
              </a:r>
              <a:r>
                <a:rPr lang="pt-BR" sz="2000"/>
                <a:t>connection</a:t>
              </a:r>
              <a:r>
                <a:rPr lang="pt-BR" sz="2000">
                  <a:solidFill>
                    <a:srgbClr val="FF0000"/>
                  </a:solidFill>
                </a:rPr>
                <a:t>[NUM]</a:t>
              </a:r>
              <a:r>
                <a:rPr lang="pt-BR" sz="2000"/>
                <a:t>G</a:t>
              </a:r>
              <a:r>
                <a:rPr lang="pt-BR" sz="2000">
                  <a:solidFill>
                    <a:srgbClr val="FF0000"/>
                  </a:solidFill>
                </a:rPr>
                <a:t>[NUM][NUM]</a:t>
              </a:r>
              <a:r>
                <a:rPr lang="pt-BR" sz="2000"/>
                <a:t>G</a:t>
              </a:r>
              <a:r>
                <a:rPr lang="pt-BR" sz="2000">
                  <a:solidFill>
                    <a:srgbClr val="FF0000"/>
                  </a:solidFill>
                </a:rPr>
                <a:t>[NUM]</a:t>
              </a:r>
              <a:r>
                <a:rPr lang="pt-BR" sz="2000"/>
                <a:t>session</a:t>
              </a:r>
              <a:r>
                <a:rPr lang="pt-BR" sz="2000">
                  <a:solidFill>
                    <a:srgbClr val="FF0000"/>
                  </a:solidFill>
                </a:rPr>
                <a:t>[NUM] </a:t>
              </a:r>
              <a:r>
                <a:rPr lang="pt-BR" sz="2000"/>
                <a:t>Remove link</a:t>
              </a:r>
              <a:r>
                <a:rPr lang="pt-BR" sz="2000">
                  <a:solidFill>
                    <a:srgbClr val="FF0000"/>
                  </a:solidFill>
                </a:rPr>
                <a:t>[NUM]</a:t>
              </a:r>
              <a:r>
                <a:rPr lang="pt-BR" sz="2000"/>
                <a:t>local handle</a:t>
              </a:r>
              <a:r>
                <a:rPr lang="pt-BR" sz="2000">
                  <a:solidFill>
                    <a:srgbClr val="FF0000"/>
                  </a:solidFill>
                </a:rPr>
                <a:t>[NUM]</a:t>
              </a:r>
              <a:r>
                <a:rPr lang="pt-BR" sz="2000"/>
                <a:t>remote handle</a:t>
              </a:r>
              <a:r>
                <a:rPr lang="pt-BR" sz="2000">
                  <a:solidFill>
                    <a:srgbClr val="FF0000"/>
                  </a:solidFill>
                </a:rPr>
                <a:t>[NUM]</a:t>
              </a:r>
              <a:r>
                <a:rPr lang="pt-BR" sz="2000"/>
                <a:t>nameG</a:t>
              </a:r>
              <a:r>
                <a:rPr lang="pt-BR" sz="2000">
                  <a:solidFill>
                    <a:srgbClr val="FF0000"/>
                  </a:solidFill>
                </a:rPr>
                <a:t>[NUM]</a:t>
              </a:r>
              <a:r>
                <a:rPr lang="pt-BR" sz="2000"/>
                <a:t>VEHICLE</a:t>
              </a:r>
              <a:r>
                <a:rPr lang="pt-BR" sz="2000">
                  <a:solidFill>
                    <a:srgbClr val="FF0000"/>
                  </a:solidFill>
                </a:rPr>
                <a:t>[NUM]</a:t>
              </a:r>
              <a:r>
                <a:rPr lang="pt-BR" sz="2000"/>
                <a:t>SERVICE</a:t>
              </a:r>
              <a:r>
                <a:rPr lang="pt-BR" sz="2000">
                  <a:solidFill>
                    <a:srgbClr val="FF0000"/>
                  </a:solidFill>
                </a:rPr>
                <a:t>[NUM]</a:t>
              </a:r>
              <a:endParaRPr lang="en-US" sz="2000">
                <a:solidFill>
                  <a:srgbClr val="FF0000"/>
                </a:solidFill>
              </a:endParaRPr>
            </a:p>
          </p:txBody>
        </p:sp>
        <p:sp>
          <p:nvSpPr>
            <p:cNvPr id="14" name="TextBox 13">
              <a:extLst>
                <a:ext uri="{FF2B5EF4-FFF2-40B4-BE49-F238E27FC236}">
                  <a16:creationId xmlns:a16="http://schemas.microsoft.com/office/drawing/2014/main" id="{A5D03F46-E9CF-9946-A359-04DF5647DC57}"/>
                </a:ext>
              </a:extLst>
            </p:cNvPr>
            <p:cNvSpPr txBox="1"/>
            <p:nvPr/>
          </p:nvSpPr>
          <p:spPr>
            <a:xfrm>
              <a:off x="9409698" y="4319458"/>
              <a:ext cx="3721395" cy="584775"/>
            </a:xfrm>
            <a:prstGeom prst="rect">
              <a:avLst/>
            </a:prstGeom>
            <a:noFill/>
            <a:ln>
              <a:noFill/>
            </a:ln>
          </p:spPr>
          <p:txBody>
            <a:bodyPr wrap="square" rtlCol="0">
              <a:spAutoFit/>
            </a:bodyPr>
            <a:lstStyle/>
            <a:p>
              <a:r>
                <a:rPr lang="en-US" sz="3200" b="1"/>
                <a:t>Sample Log</a:t>
              </a:r>
            </a:p>
          </p:txBody>
        </p:sp>
      </p:grpSp>
      <p:grpSp>
        <p:nvGrpSpPr>
          <p:cNvPr id="15" name="Group 14">
            <a:extLst>
              <a:ext uri="{FF2B5EF4-FFF2-40B4-BE49-F238E27FC236}">
                <a16:creationId xmlns:a16="http://schemas.microsoft.com/office/drawing/2014/main" id="{DCDEC904-5375-AADB-6FCA-C169284858CB}"/>
              </a:ext>
            </a:extLst>
          </p:cNvPr>
          <p:cNvGrpSpPr/>
          <p:nvPr/>
        </p:nvGrpSpPr>
        <p:grpSpPr>
          <a:xfrm>
            <a:off x="6772002" y="7079139"/>
            <a:ext cx="11057592" cy="1870216"/>
            <a:chOff x="9305448" y="4319458"/>
            <a:chExt cx="8191753" cy="2322918"/>
          </a:xfrm>
        </p:grpSpPr>
        <p:sp>
          <p:nvSpPr>
            <p:cNvPr id="16" name="TextBox 15">
              <a:extLst>
                <a:ext uri="{FF2B5EF4-FFF2-40B4-BE49-F238E27FC236}">
                  <a16:creationId xmlns:a16="http://schemas.microsoft.com/office/drawing/2014/main" id="{489E3493-56CC-4521-272D-42165E563A51}"/>
                </a:ext>
              </a:extLst>
            </p:cNvPr>
            <p:cNvSpPr txBox="1"/>
            <p:nvPr/>
          </p:nvSpPr>
          <p:spPr>
            <a:xfrm>
              <a:off x="9305448" y="4998587"/>
              <a:ext cx="8191753" cy="1643789"/>
            </a:xfrm>
            <a:prstGeom prst="rect">
              <a:avLst/>
            </a:prstGeom>
            <a:noFill/>
            <a:ln>
              <a:solidFill>
                <a:schemeClr val="tx2">
                  <a:lumMod val="60000"/>
                  <a:lumOff val="40000"/>
                </a:schemeClr>
              </a:solidFill>
            </a:ln>
          </p:spPr>
          <p:txBody>
            <a:bodyPr wrap="square" rtlCol="0">
              <a:spAutoFit/>
            </a:bodyPr>
            <a:lstStyle/>
            <a:p>
              <a:r>
                <a:rPr lang="en-US" sz="2000"/>
                <a:t>Aborting messaging object. Name = qc-sbus-001:topic:construct_test_pack_tracker~175|construct_test_pack_tracker, Object type = Microsoft.ApplicationServer.Messaging.Broker.AmqpMessageConsumer, Reason = The operation did not complete within the allotted timeout of 00:02:00.</a:t>
              </a:r>
            </a:p>
          </p:txBody>
        </p:sp>
        <p:sp>
          <p:nvSpPr>
            <p:cNvPr id="18" name="TextBox 17">
              <a:extLst>
                <a:ext uri="{FF2B5EF4-FFF2-40B4-BE49-F238E27FC236}">
                  <a16:creationId xmlns:a16="http://schemas.microsoft.com/office/drawing/2014/main" id="{4F5C4B58-5051-FAA0-FBD7-F756BDC80AC2}"/>
                </a:ext>
              </a:extLst>
            </p:cNvPr>
            <p:cNvSpPr txBox="1"/>
            <p:nvPr/>
          </p:nvSpPr>
          <p:spPr>
            <a:xfrm>
              <a:off x="9409698" y="4319458"/>
              <a:ext cx="4425813" cy="584775"/>
            </a:xfrm>
            <a:prstGeom prst="rect">
              <a:avLst/>
            </a:prstGeom>
            <a:noFill/>
            <a:ln>
              <a:noFill/>
            </a:ln>
          </p:spPr>
          <p:txBody>
            <a:bodyPr wrap="square" rtlCol="0">
              <a:spAutoFit/>
            </a:bodyPr>
            <a:lstStyle/>
            <a:p>
              <a:r>
                <a:rPr lang="en-US" sz="3200" b="1"/>
                <a:t>Sample Anomalous Log</a:t>
              </a:r>
            </a:p>
          </p:txBody>
        </p:sp>
      </p:grpSp>
    </p:spTree>
    <p:extLst>
      <p:ext uri="{BB962C8B-B14F-4D97-AF65-F5344CB8AC3E}">
        <p14:creationId xmlns:p14="http://schemas.microsoft.com/office/powerpoint/2010/main" val="3308759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53D106E-6E97-A9B8-5944-8F8D50A49D65}"/>
              </a:ext>
            </a:extLst>
          </p:cNvPr>
          <p:cNvSpPr/>
          <p:nvPr/>
        </p:nvSpPr>
        <p:spPr>
          <a:xfrm>
            <a:off x="1028700" y="3086100"/>
            <a:ext cx="1494277" cy="0"/>
          </a:xfrm>
          <a:prstGeom prst="line">
            <a:avLst/>
          </a:prstGeom>
          <a:ln w="76200">
            <a:solidFill>
              <a:srgbClr val="FF000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F52331D1-F4A0-EF05-FE8E-60E8D502E336}"/>
              </a:ext>
            </a:extLst>
          </p:cNvPr>
          <p:cNvSpPr txBox="1"/>
          <p:nvPr/>
        </p:nvSpPr>
        <p:spPr>
          <a:xfrm>
            <a:off x="1028700" y="1727094"/>
            <a:ext cx="14992182"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Extracting Understanding from Messages</a:t>
            </a:r>
          </a:p>
        </p:txBody>
      </p:sp>
      <p:grpSp>
        <p:nvGrpSpPr>
          <p:cNvPr id="22" name="Group 37">
            <a:extLst>
              <a:ext uri="{FF2B5EF4-FFF2-40B4-BE49-F238E27FC236}">
                <a16:creationId xmlns:a16="http://schemas.microsoft.com/office/drawing/2014/main" id="{A841080A-DE04-D136-7154-130277175AF4}"/>
              </a:ext>
            </a:extLst>
          </p:cNvPr>
          <p:cNvGrpSpPr/>
          <p:nvPr/>
        </p:nvGrpSpPr>
        <p:grpSpPr>
          <a:xfrm>
            <a:off x="-1020273" y="-142530"/>
            <a:ext cx="8876649" cy="1445663"/>
            <a:chOff x="0" y="-66675"/>
            <a:chExt cx="3380667" cy="676275"/>
          </a:xfrm>
        </p:grpSpPr>
        <p:sp>
          <p:nvSpPr>
            <p:cNvPr id="23" name="Freeform 38">
              <a:extLst>
                <a:ext uri="{FF2B5EF4-FFF2-40B4-BE49-F238E27FC236}">
                  <a16:creationId xmlns:a16="http://schemas.microsoft.com/office/drawing/2014/main" id="{47C376D3-694A-C85B-03E1-7C5A51DF274B}"/>
                </a:ext>
              </a:extLst>
            </p:cNvPr>
            <p:cNvSpPr/>
            <p:nvPr/>
          </p:nvSpPr>
          <p:spPr>
            <a:xfrm>
              <a:off x="0" y="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24" name="TextBox 39">
              <a:extLst>
                <a:ext uri="{FF2B5EF4-FFF2-40B4-BE49-F238E27FC236}">
                  <a16:creationId xmlns:a16="http://schemas.microsoft.com/office/drawing/2014/main" id="{AE22EEF9-C3F7-9D4D-73BA-BB73CA72D35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1716C2FF-E14D-D213-D80E-FD582E530997}"/>
              </a:ext>
            </a:extLst>
          </p:cNvPr>
          <p:cNvSpPr txBox="1"/>
          <p:nvPr/>
        </p:nvSpPr>
        <p:spPr>
          <a:xfrm>
            <a:off x="1164445" y="563064"/>
            <a:ext cx="9152284"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Contextual Analysis</a:t>
            </a:r>
          </a:p>
        </p:txBody>
      </p:sp>
      <p:sp>
        <p:nvSpPr>
          <p:cNvPr id="7" name="TextBox 6">
            <a:extLst>
              <a:ext uri="{FF2B5EF4-FFF2-40B4-BE49-F238E27FC236}">
                <a16:creationId xmlns:a16="http://schemas.microsoft.com/office/drawing/2014/main" id="{75CD2FDE-8839-E37E-52BA-AED19902CEFD}"/>
              </a:ext>
            </a:extLst>
          </p:cNvPr>
          <p:cNvSpPr txBox="1"/>
          <p:nvPr/>
        </p:nvSpPr>
        <p:spPr>
          <a:xfrm>
            <a:off x="1152608" y="3181993"/>
            <a:ext cx="16676986" cy="707886"/>
          </a:xfrm>
          <a:prstGeom prst="rect">
            <a:avLst/>
          </a:prstGeom>
          <a:noFill/>
        </p:spPr>
        <p:txBody>
          <a:bodyPr wrap="square" rtlCol="0">
            <a:spAutoFit/>
          </a:bodyPr>
          <a:lstStyle/>
          <a:p>
            <a:r>
              <a:rPr lang="en-US" sz="4000" b="1"/>
              <a:t>Assumption: Context of abnormal data is different than that of normal data</a:t>
            </a:r>
          </a:p>
        </p:txBody>
      </p:sp>
      <p:sp>
        <p:nvSpPr>
          <p:cNvPr id="8" name="TextBox 7">
            <a:extLst>
              <a:ext uri="{FF2B5EF4-FFF2-40B4-BE49-F238E27FC236}">
                <a16:creationId xmlns:a16="http://schemas.microsoft.com/office/drawing/2014/main" id="{BC3373B8-4E19-46C5-A0DD-C56778183CAA}"/>
              </a:ext>
            </a:extLst>
          </p:cNvPr>
          <p:cNvSpPr txBox="1"/>
          <p:nvPr/>
        </p:nvSpPr>
        <p:spPr>
          <a:xfrm>
            <a:off x="988810" y="5186037"/>
            <a:ext cx="5205319" cy="3539430"/>
          </a:xfrm>
          <a:prstGeom prst="rect">
            <a:avLst/>
          </a:prstGeom>
          <a:noFill/>
        </p:spPr>
        <p:txBody>
          <a:bodyPr wrap="square" rtlCol="0">
            <a:spAutoFit/>
          </a:bodyPr>
          <a:lstStyle/>
          <a:p>
            <a:pPr marL="571500" indent="-571500">
              <a:buFont typeface="Arial" panose="020B0604020202020204" pitchFamily="34" charset="0"/>
              <a:buChar char="•"/>
            </a:pPr>
            <a:r>
              <a:rPr lang="en-US" sz="2800"/>
              <a:t>Leverage message content</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Circumvent explicit parsing, increasing generalizability</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Build contextual and semantic relationships for messages</a:t>
            </a:r>
          </a:p>
          <a:p>
            <a:pPr marL="571500" indent="-571500">
              <a:buFont typeface="Arial" panose="020B0604020202020204" pitchFamily="34" charset="0"/>
              <a:buChar char="•"/>
            </a:pPr>
            <a:endParaRPr lang="en-US" sz="2800"/>
          </a:p>
        </p:txBody>
      </p:sp>
      <p:sp>
        <p:nvSpPr>
          <p:cNvPr id="9" name="TextBox 8">
            <a:extLst>
              <a:ext uri="{FF2B5EF4-FFF2-40B4-BE49-F238E27FC236}">
                <a16:creationId xmlns:a16="http://schemas.microsoft.com/office/drawing/2014/main" id="{737F861F-44E9-2069-25B5-AEC9901C2606}"/>
              </a:ext>
            </a:extLst>
          </p:cNvPr>
          <p:cNvSpPr txBox="1"/>
          <p:nvPr/>
        </p:nvSpPr>
        <p:spPr>
          <a:xfrm>
            <a:off x="988810" y="4393078"/>
            <a:ext cx="3634803" cy="707886"/>
          </a:xfrm>
          <a:prstGeom prst="rect">
            <a:avLst/>
          </a:prstGeom>
          <a:noFill/>
        </p:spPr>
        <p:txBody>
          <a:bodyPr wrap="square" rtlCol="0">
            <a:spAutoFit/>
          </a:bodyPr>
          <a:lstStyle/>
          <a:p>
            <a:r>
              <a:rPr lang="en-US" sz="4000" b="1" i="1"/>
              <a:t>BERT</a:t>
            </a:r>
          </a:p>
        </p:txBody>
      </p:sp>
      <p:sp>
        <p:nvSpPr>
          <p:cNvPr id="2" name="Slide Number Placeholder 42">
            <a:extLst>
              <a:ext uri="{FF2B5EF4-FFF2-40B4-BE49-F238E27FC236}">
                <a16:creationId xmlns:a16="http://schemas.microsoft.com/office/drawing/2014/main" id="{7A53411C-00AB-A461-4B78-96DE7433E394}"/>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13</a:t>
            </a:fld>
            <a:endParaRPr lang="en-US">
              <a:solidFill>
                <a:srgbClr val="0B1320"/>
              </a:solidFill>
            </a:endParaRPr>
          </a:p>
        </p:txBody>
      </p:sp>
      <p:pic>
        <p:nvPicPr>
          <p:cNvPr id="3" name="Picture 2" descr="A blue and red text on a black background&#10;&#10;Description automatically generated">
            <a:extLst>
              <a:ext uri="{FF2B5EF4-FFF2-40B4-BE49-F238E27FC236}">
                <a16:creationId xmlns:a16="http://schemas.microsoft.com/office/drawing/2014/main" id="{DE32B2C3-7E84-0737-7D70-8F4536D6C0CF}"/>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6" name="Picture 2">
            <a:extLst>
              <a:ext uri="{FF2B5EF4-FFF2-40B4-BE49-F238E27FC236}">
                <a16:creationId xmlns:a16="http://schemas.microsoft.com/office/drawing/2014/main" id="{F37719C5-1D7B-0DA2-DBD5-A7D981AD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Statistics with solid fill">
            <a:extLst>
              <a:ext uri="{FF2B5EF4-FFF2-40B4-BE49-F238E27FC236}">
                <a16:creationId xmlns:a16="http://schemas.microsoft.com/office/drawing/2014/main" id="{ED055489-8437-13AB-2500-FCFFE235CE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10" y="194366"/>
            <a:ext cx="914400" cy="914400"/>
          </a:xfrm>
          <a:prstGeom prst="rect">
            <a:avLst/>
          </a:prstGeom>
        </p:spPr>
      </p:pic>
      <p:grpSp>
        <p:nvGrpSpPr>
          <p:cNvPr id="11" name="Group 10">
            <a:extLst>
              <a:ext uri="{FF2B5EF4-FFF2-40B4-BE49-F238E27FC236}">
                <a16:creationId xmlns:a16="http://schemas.microsoft.com/office/drawing/2014/main" id="{DEC8BC99-000F-DAE0-1C40-BAAFE1D322FC}"/>
              </a:ext>
            </a:extLst>
          </p:cNvPr>
          <p:cNvGrpSpPr/>
          <p:nvPr/>
        </p:nvGrpSpPr>
        <p:grpSpPr>
          <a:xfrm>
            <a:off x="6772000" y="3996625"/>
            <a:ext cx="8931629" cy="2622785"/>
            <a:chOff x="9305448" y="4319458"/>
            <a:chExt cx="8697433" cy="2695698"/>
          </a:xfrm>
        </p:grpSpPr>
        <p:sp>
          <p:nvSpPr>
            <p:cNvPr id="12" name="TextBox 11">
              <a:extLst>
                <a:ext uri="{FF2B5EF4-FFF2-40B4-BE49-F238E27FC236}">
                  <a16:creationId xmlns:a16="http://schemas.microsoft.com/office/drawing/2014/main" id="{335D569D-61FB-AE36-09AF-DAA62A09D3A4}"/>
                </a:ext>
              </a:extLst>
            </p:cNvPr>
            <p:cNvSpPr txBox="1"/>
            <p:nvPr/>
          </p:nvSpPr>
          <p:spPr>
            <a:xfrm>
              <a:off x="9305448" y="4998587"/>
              <a:ext cx="8191753" cy="727565"/>
            </a:xfrm>
            <a:prstGeom prst="rect">
              <a:avLst/>
            </a:prstGeom>
            <a:noFill/>
            <a:ln>
              <a:solidFill>
                <a:schemeClr val="tx2">
                  <a:lumMod val="60000"/>
                  <a:lumOff val="40000"/>
                </a:schemeClr>
              </a:solidFill>
            </a:ln>
          </p:spPr>
          <p:txBody>
            <a:bodyPr wrap="square" rtlCol="0">
              <a:spAutoFit/>
            </a:bodyPr>
            <a:lstStyle/>
            <a:p>
              <a:r>
                <a:rPr lang="en-US" sz="2000"/>
                <a:t>in-connection12270(G21-404):session12271: Remove link42567 (local handle=5, remote handle=5, name=G21:125360:VEHICLE_SERVICE</a:t>
              </a:r>
            </a:p>
          </p:txBody>
        </p:sp>
        <p:sp>
          <p:nvSpPr>
            <p:cNvPr id="13" name="TextBox 12">
              <a:extLst>
                <a:ext uri="{FF2B5EF4-FFF2-40B4-BE49-F238E27FC236}">
                  <a16:creationId xmlns:a16="http://schemas.microsoft.com/office/drawing/2014/main" id="{90781731-FEE2-530A-FC0E-8058B0B55A16}"/>
                </a:ext>
              </a:extLst>
            </p:cNvPr>
            <p:cNvSpPr txBox="1"/>
            <p:nvPr/>
          </p:nvSpPr>
          <p:spPr>
            <a:xfrm>
              <a:off x="9305448" y="5971258"/>
              <a:ext cx="8697433" cy="1043898"/>
            </a:xfrm>
            <a:prstGeom prst="rect">
              <a:avLst/>
            </a:prstGeom>
            <a:noFill/>
            <a:ln>
              <a:solidFill>
                <a:schemeClr val="tx2">
                  <a:lumMod val="60000"/>
                  <a:lumOff val="40000"/>
                </a:schemeClr>
              </a:solidFill>
            </a:ln>
          </p:spPr>
          <p:txBody>
            <a:bodyPr wrap="square" rtlCol="0">
              <a:spAutoFit/>
            </a:bodyPr>
            <a:lstStyle/>
            <a:p>
              <a:r>
                <a:rPr lang="pt-BR" sz="2000"/>
                <a:t>in</a:t>
              </a:r>
              <a:r>
                <a:rPr lang="pt-BR" sz="2000">
                  <a:solidFill>
                    <a:srgbClr val="FF0000"/>
                  </a:solidFill>
                </a:rPr>
                <a:t>[NUM]</a:t>
              </a:r>
              <a:r>
                <a:rPr lang="pt-BR" sz="2000"/>
                <a:t>connection</a:t>
              </a:r>
              <a:r>
                <a:rPr lang="pt-BR" sz="2000">
                  <a:solidFill>
                    <a:srgbClr val="FF0000"/>
                  </a:solidFill>
                </a:rPr>
                <a:t>[NUM]</a:t>
              </a:r>
              <a:r>
                <a:rPr lang="pt-BR" sz="2000"/>
                <a:t>G</a:t>
              </a:r>
              <a:r>
                <a:rPr lang="pt-BR" sz="2000">
                  <a:solidFill>
                    <a:srgbClr val="FF0000"/>
                  </a:solidFill>
                </a:rPr>
                <a:t>[NUM][NUM]</a:t>
              </a:r>
              <a:r>
                <a:rPr lang="pt-BR" sz="2000"/>
                <a:t>G</a:t>
              </a:r>
              <a:r>
                <a:rPr lang="pt-BR" sz="2000">
                  <a:solidFill>
                    <a:srgbClr val="FF0000"/>
                  </a:solidFill>
                </a:rPr>
                <a:t>[NUM]</a:t>
              </a:r>
              <a:r>
                <a:rPr lang="pt-BR" sz="2000"/>
                <a:t>session</a:t>
              </a:r>
              <a:r>
                <a:rPr lang="pt-BR" sz="2000">
                  <a:solidFill>
                    <a:srgbClr val="FF0000"/>
                  </a:solidFill>
                </a:rPr>
                <a:t>[NUM] </a:t>
              </a:r>
              <a:r>
                <a:rPr lang="pt-BR" sz="2000"/>
                <a:t>Remove link</a:t>
              </a:r>
              <a:r>
                <a:rPr lang="pt-BR" sz="2000">
                  <a:solidFill>
                    <a:srgbClr val="FF0000"/>
                  </a:solidFill>
                </a:rPr>
                <a:t>[NUM]</a:t>
              </a:r>
              <a:r>
                <a:rPr lang="pt-BR" sz="2000"/>
                <a:t>local handle</a:t>
              </a:r>
              <a:r>
                <a:rPr lang="pt-BR" sz="2000">
                  <a:solidFill>
                    <a:srgbClr val="FF0000"/>
                  </a:solidFill>
                </a:rPr>
                <a:t>[NUM]</a:t>
              </a:r>
              <a:r>
                <a:rPr lang="pt-BR" sz="2000"/>
                <a:t>remote handle</a:t>
              </a:r>
              <a:r>
                <a:rPr lang="pt-BR" sz="2000">
                  <a:solidFill>
                    <a:srgbClr val="FF0000"/>
                  </a:solidFill>
                </a:rPr>
                <a:t>[NUM]</a:t>
              </a:r>
              <a:r>
                <a:rPr lang="pt-BR" sz="2000"/>
                <a:t>nameG</a:t>
              </a:r>
              <a:r>
                <a:rPr lang="pt-BR" sz="2000">
                  <a:solidFill>
                    <a:srgbClr val="FF0000"/>
                  </a:solidFill>
                </a:rPr>
                <a:t>[NUM]</a:t>
              </a:r>
              <a:r>
                <a:rPr lang="pt-BR" sz="2000"/>
                <a:t>VEHICLE</a:t>
              </a:r>
              <a:r>
                <a:rPr lang="pt-BR" sz="2000">
                  <a:solidFill>
                    <a:srgbClr val="FF0000"/>
                  </a:solidFill>
                </a:rPr>
                <a:t>[NUM]</a:t>
              </a:r>
              <a:r>
                <a:rPr lang="pt-BR" sz="2000"/>
                <a:t>SERVICE</a:t>
              </a:r>
              <a:r>
                <a:rPr lang="pt-BR" sz="2000">
                  <a:solidFill>
                    <a:srgbClr val="FF0000"/>
                  </a:solidFill>
                </a:rPr>
                <a:t>[NUM]</a:t>
              </a:r>
              <a:endParaRPr lang="en-US" sz="2000">
                <a:solidFill>
                  <a:srgbClr val="FF0000"/>
                </a:solidFill>
              </a:endParaRPr>
            </a:p>
          </p:txBody>
        </p:sp>
        <p:sp>
          <p:nvSpPr>
            <p:cNvPr id="14" name="TextBox 13">
              <a:extLst>
                <a:ext uri="{FF2B5EF4-FFF2-40B4-BE49-F238E27FC236}">
                  <a16:creationId xmlns:a16="http://schemas.microsoft.com/office/drawing/2014/main" id="{A5D03F46-E9CF-9946-A359-04DF5647DC57}"/>
                </a:ext>
              </a:extLst>
            </p:cNvPr>
            <p:cNvSpPr txBox="1"/>
            <p:nvPr/>
          </p:nvSpPr>
          <p:spPr>
            <a:xfrm>
              <a:off x="9409698" y="4319458"/>
              <a:ext cx="3721395" cy="584775"/>
            </a:xfrm>
            <a:prstGeom prst="rect">
              <a:avLst/>
            </a:prstGeom>
            <a:noFill/>
            <a:ln>
              <a:noFill/>
            </a:ln>
          </p:spPr>
          <p:txBody>
            <a:bodyPr wrap="square" rtlCol="0">
              <a:spAutoFit/>
            </a:bodyPr>
            <a:lstStyle/>
            <a:p>
              <a:r>
                <a:rPr lang="en-US" sz="3200" b="1"/>
                <a:t>Sample Log</a:t>
              </a:r>
            </a:p>
          </p:txBody>
        </p:sp>
      </p:grpSp>
      <p:grpSp>
        <p:nvGrpSpPr>
          <p:cNvPr id="15" name="Group 14">
            <a:extLst>
              <a:ext uri="{FF2B5EF4-FFF2-40B4-BE49-F238E27FC236}">
                <a16:creationId xmlns:a16="http://schemas.microsoft.com/office/drawing/2014/main" id="{DCDEC904-5375-AADB-6FCA-C169284858CB}"/>
              </a:ext>
            </a:extLst>
          </p:cNvPr>
          <p:cNvGrpSpPr/>
          <p:nvPr/>
        </p:nvGrpSpPr>
        <p:grpSpPr>
          <a:xfrm>
            <a:off x="6772002" y="7079139"/>
            <a:ext cx="11057592" cy="1870216"/>
            <a:chOff x="9305448" y="4319458"/>
            <a:chExt cx="8191753" cy="2322918"/>
          </a:xfrm>
        </p:grpSpPr>
        <p:sp>
          <p:nvSpPr>
            <p:cNvPr id="16" name="TextBox 15">
              <a:extLst>
                <a:ext uri="{FF2B5EF4-FFF2-40B4-BE49-F238E27FC236}">
                  <a16:creationId xmlns:a16="http://schemas.microsoft.com/office/drawing/2014/main" id="{489E3493-56CC-4521-272D-42165E563A51}"/>
                </a:ext>
              </a:extLst>
            </p:cNvPr>
            <p:cNvSpPr txBox="1"/>
            <p:nvPr/>
          </p:nvSpPr>
          <p:spPr>
            <a:xfrm>
              <a:off x="9305448" y="4998587"/>
              <a:ext cx="8191753" cy="1643789"/>
            </a:xfrm>
            <a:prstGeom prst="rect">
              <a:avLst/>
            </a:prstGeom>
            <a:noFill/>
            <a:ln>
              <a:solidFill>
                <a:schemeClr val="tx2">
                  <a:lumMod val="60000"/>
                  <a:lumOff val="40000"/>
                </a:schemeClr>
              </a:solidFill>
            </a:ln>
          </p:spPr>
          <p:txBody>
            <a:bodyPr wrap="square" rtlCol="0">
              <a:spAutoFit/>
            </a:bodyPr>
            <a:lstStyle/>
            <a:p>
              <a:r>
                <a:rPr lang="en-US" sz="2000"/>
                <a:t>Aborting messaging object. Name = qc-sbus-001:topic:construct_test_pack_tracker~175|construct_test_pack_tracker, Object type = Microsoft.ApplicationServer.Messaging.Broker.AmqpMessageConsumer, Reason = The operation did not complete within the allotted timeout of 00:02:00.</a:t>
              </a:r>
            </a:p>
          </p:txBody>
        </p:sp>
        <p:sp>
          <p:nvSpPr>
            <p:cNvPr id="18" name="TextBox 17">
              <a:extLst>
                <a:ext uri="{FF2B5EF4-FFF2-40B4-BE49-F238E27FC236}">
                  <a16:creationId xmlns:a16="http://schemas.microsoft.com/office/drawing/2014/main" id="{4F5C4B58-5051-FAA0-FBD7-F756BDC80AC2}"/>
                </a:ext>
              </a:extLst>
            </p:cNvPr>
            <p:cNvSpPr txBox="1"/>
            <p:nvPr/>
          </p:nvSpPr>
          <p:spPr>
            <a:xfrm>
              <a:off x="9409698" y="4319458"/>
              <a:ext cx="4425813" cy="584775"/>
            </a:xfrm>
            <a:prstGeom prst="rect">
              <a:avLst/>
            </a:prstGeom>
            <a:noFill/>
            <a:ln>
              <a:noFill/>
            </a:ln>
          </p:spPr>
          <p:txBody>
            <a:bodyPr wrap="square" rtlCol="0">
              <a:spAutoFit/>
            </a:bodyPr>
            <a:lstStyle/>
            <a:p>
              <a:r>
                <a:rPr lang="en-US" sz="3200" b="1"/>
                <a:t>Sample Anomalous Log</a:t>
              </a:r>
            </a:p>
          </p:txBody>
        </p:sp>
      </p:grpSp>
    </p:spTree>
    <p:extLst>
      <p:ext uri="{BB962C8B-B14F-4D97-AF65-F5344CB8AC3E}">
        <p14:creationId xmlns:p14="http://schemas.microsoft.com/office/powerpoint/2010/main" val="1037942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53D106E-6E97-A9B8-5944-8F8D50A49D65}"/>
              </a:ext>
            </a:extLst>
          </p:cNvPr>
          <p:cNvSpPr/>
          <p:nvPr/>
        </p:nvSpPr>
        <p:spPr>
          <a:xfrm>
            <a:off x="1028700" y="3086100"/>
            <a:ext cx="1494277" cy="0"/>
          </a:xfrm>
          <a:prstGeom prst="line">
            <a:avLst/>
          </a:prstGeom>
          <a:ln w="76200">
            <a:solidFill>
              <a:srgbClr val="FF000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F52331D1-F4A0-EF05-FE8E-60E8D502E336}"/>
              </a:ext>
            </a:extLst>
          </p:cNvPr>
          <p:cNvSpPr txBox="1"/>
          <p:nvPr/>
        </p:nvSpPr>
        <p:spPr>
          <a:xfrm>
            <a:off x="1028700" y="1727094"/>
            <a:ext cx="14992182"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Extracting Understanding from Messages</a:t>
            </a:r>
          </a:p>
        </p:txBody>
      </p:sp>
      <p:grpSp>
        <p:nvGrpSpPr>
          <p:cNvPr id="22" name="Group 37">
            <a:extLst>
              <a:ext uri="{FF2B5EF4-FFF2-40B4-BE49-F238E27FC236}">
                <a16:creationId xmlns:a16="http://schemas.microsoft.com/office/drawing/2014/main" id="{A841080A-DE04-D136-7154-130277175AF4}"/>
              </a:ext>
            </a:extLst>
          </p:cNvPr>
          <p:cNvGrpSpPr/>
          <p:nvPr/>
        </p:nvGrpSpPr>
        <p:grpSpPr>
          <a:xfrm>
            <a:off x="-1020273" y="-142530"/>
            <a:ext cx="8876649" cy="1445663"/>
            <a:chOff x="0" y="-66675"/>
            <a:chExt cx="3380667" cy="676275"/>
          </a:xfrm>
        </p:grpSpPr>
        <p:sp>
          <p:nvSpPr>
            <p:cNvPr id="23" name="Freeform 38">
              <a:extLst>
                <a:ext uri="{FF2B5EF4-FFF2-40B4-BE49-F238E27FC236}">
                  <a16:creationId xmlns:a16="http://schemas.microsoft.com/office/drawing/2014/main" id="{47C376D3-694A-C85B-03E1-7C5A51DF274B}"/>
                </a:ext>
              </a:extLst>
            </p:cNvPr>
            <p:cNvSpPr/>
            <p:nvPr/>
          </p:nvSpPr>
          <p:spPr>
            <a:xfrm>
              <a:off x="0" y="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24" name="TextBox 39">
              <a:extLst>
                <a:ext uri="{FF2B5EF4-FFF2-40B4-BE49-F238E27FC236}">
                  <a16:creationId xmlns:a16="http://schemas.microsoft.com/office/drawing/2014/main" id="{AE22EEF9-C3F7-9D4D-73BA-BB73CA72D35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1716C2FF-E14D-D213-D80E-FD582E530997}"/>
              </a:ext>
            </a:extLst>
          </p:cNvPr>
          <p:cNvSpPr txBox="1"/>
          <p:nvPr/>
        </p:nvSpPr>
        <p:spPr>
          <a:xfrm>
            <a:off x="1164445" y="563064"/>
            <a:ext cx="9152284"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Contextual Analysis</a:t>
            </a:r>
          </a:p>
        </p:txBody>
      </p:sp>
      <p:sp>
        <p:nvSpPr>
          <p:cNvPr id="7" name="TextBox 6">
            <a:extLst>
              <a:ext uri="{FF2B5EF4-FFF2-40B4-BE49-F238E27FC236}">
                <a16:creationId xmlns:a16="http://schemas.microsoft.com/office/drawing/2014/main" id="{75CD2FDE-8839-E37E-52BA-AED19902CEFD}"/>
              </a:ext>
            </a:extLst>
          </p:cNvPr>
          <p:cNvSpPr txBox="1"/>
          <p:nvPr/>
        </p:nvSpPr>
        <p:spPr>
          <a:xfrm>
            <a:off x="1152608" y="3181993"/>
            <a:ext cx="16676986" cy="707886"/>
          </a:xfrm>
          <a:prstGeom prst="rect">
            <a:avLst/>
          </a:prstGeom>
          <a:noFill/>
        </p:spPr>
        <p:txBody>
          <a:bodyPr wrap="square" rtlCol="0">
            <a:spAutoFit/>
          </a:bodyPr>
          <a:lstStyle/>
          <a:p>
            <a:r>
              <a:rPr lang="en-US" sz="4000" b="1"/>
              <a:t>Assumption: Context of abnormal data is different than that of normal data</a:t>
            </a:r>
          </a:p>
        </p:txBody>
      </p:sp>
      <p:sp>
        <p:nvSpPr>
          <p:cNvPr id="8" name="TextBox 7">
            <a:extLst>
              <a:ext uri="{FF2B5EF4-FFF2-40B4-BE49-F238E27FC236}">
                <a16:creationId xmlns:a16="http://schemas.microsoft.com/office/drawing/2014/main" id="{BC3373B8-4E19-46C5-A0DD-C56778183CAA}"/>
              </a:ext>
            </a:extLst>
          </p:cNvPr>
          <p:cNvSpPr txBox="1"/>
          <p:nvPr/>
        </p:nvSpPr>
        <p:spPr>
          <a:xfrm>
            <a:off x="988810" y="5186037"/>
            <a:ext cx="5205319" cy="3539430"/>
          </a:xfrm>
          <a:prstGeom prst="rect">
            <a:avLst/>
          </a:prstGeom>
          <a:noFill/>
        </p:spPr>
        <p:txBody>
          <a:bodyPr wrap="square" rtlCol="0">
            <a:spAutoFit/>
          </a:bodyPr>
          <a:lstStyle/>
          <a:p>
            <a:pPr marL="571500" indent="-571500">
              <a:buFont typeface="Arial" panose="020B0604020202020204" pitchFamily="34" charset="0"/>
              <a:buChar char="•"/>
            </a:pPr>
            <a:r>
              <a:rPr lang="en-US" sz="2800"/>
              <a:t>Leverage message content</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Circumvent explicit parsing, increasing generalizability</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Build contextual and semantic relationships for messages</a:t>
            </a:r>
          </a:p>
          <a:p>
            <a:pPr marL="571500" indent="-571500">
              <a:buFont typeface="Arial" panose="020B0604020202020204" pitchFamily="34" charset="0"/>
              <a:buChar char="•"/>
            </a:pPr>
            <a:endParaRPr lang="en-US" sz="2800"/>
          </a:p>
        </p:txBody>
      </p:sp>
      <p:sp>
        <p:nvSpPr>
          <p:cNvPr id="9" name="TextBox 8">
            <a:extLst>
              <a:ext uri="{FF2B5EF4-FFF2-40B4-BE49-F238E27FC236}">
                <a16:creationId xmlns:a16="http://schemas.microsoft.com/office/drawing/2014/main" id="{737F861F-44E9-2069-25B5-AEC9901C2606}"/>
              </a:ext>
            </a:extLst>
          </p:cNvPr>
          <p:cNvSpPr txBox="1"/>
          <p:nvPr/>
        </p:nvSpPr>
        <p:spPr>
          <a:xfrm>
            <a:off x="988810" y="4393078"/>
            <a:ext cx="3634803" cy="707886"/>
          </a:xfrm>
          <a:prstGeom prst="rect">
            <a:avLst/>
          </a:prstGeom>
          <a:noFill/>
        </p:spPr>
        <p:txBody>
          <a:bodyPr wrap="square" rtlCol="0">
            <a:spAutoFit/>
          </a:bodyPr>
          <a:lstStyle/>
          <a:p>
            <a:r>
              <a:rPr lang="en-US" sz="4000" b="1" i="1"/>
              <a:t>BERT</a:t>
            </a:r>
          </a:p>
        </p:txBody>
      </p:sp>
      <p:sp>
        <p:nvSpPr>
          <p:cNvPr id="2" name="Slide Number Placeholder 42">
            <a:extLst>
              <a:ext uri="{FF2B5EF4-FFF2-40B4-BE49-F238E27FC236}">
                <a16:creationId xmlns:a16="http://schemas.microsoft.com/office/drawing/2014/main" id="{7A53411C-00AB-A461-4B78-96DE7433E394}"/>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14</a:t>
            </a:fld>
            <a:endParaRPr lang="en-US">
              <a:solidFill>
                <a:srgbClr val="0B1320"/>
              </a:solidFill>
            </a:endParaRPr>
          </a:p>
        </p:txBody>
      </p:sp>
      <p:pic>
        <p:nvPicPr>
          <p:cNvPr id="3" name="Picture 2" descr="A blue and red text on a black background&#10;&#10;Description automatically generated">
            <a:extLst>
              <a:ext uri="{FF2B5EF4-FFF2-40B4-BE49-F238E27FC236}">
                <a16:creationId xmlns:a16="http://schemas.microsoft.com/office/drawing/2014/main" id="{DE32B2C3-7E84-0737-7D70-8F4536D6C0CF}"/>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6" name="Picture 2">
            <a:extLst>
              <a:ext uri="{FF2B5EF4-FFF2-40B4-BE49-F238E27FC236}">
                <a16:creationId xmlns:a16="http://schemas.microsoft.com/office/drawing/2014/main" id="{F37719C5-1D7B-0DA2-DBD5-A7D981AD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Statistics with solid fill">
            <a:extLst>
              <a:ext uri="{FF2B5EF4-FFF2-40B4-BE49-F238E27FC236}">
                <a16:creationId xmlns:a16="http://schemas.microsoft.com/office/drawing/2014/main" id="{ED055489-8437-13AB-2500-FCFFE235CE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10" y="194366"/>
            <a:ext cx="914400" cy="914400"/>
          </a:xfrm>
          <a:prstGeom prst="rect">
            <a:avLst/>
          </a:prstGeom>
        </p:spPr>
      </p:pic>
      <p:grpSp>
        <p:nvGrpSpPr>
          <p:cNvPr id="11" name="Group 10">
            <a:extLst>
              <a:ext uri="{FF2B5EF4-FFF2-40B4-BE49-F238E27FC236}">
                <a16:creationId xmlns:a16="http://schemas.microsoft.com/office/drawing/2014/main" id="{DEC8BC99-000F-DAE0-1C40-BAAFE1D322FC}"/>
              </a:ext>
            </a:extLst>
          </p:cNvPr>
          <p:cNvGrpSpPr/>
          <p:nvPr/>
        </p:nvGrpSpPr>
        <p:grpSpPr>
          <a:xfrm>
            <a:off x="6772000" y="3996625"/>
            <a:ext cx="8931629" cy="2622785"/>
            <a:chOff x="9305448" y="4319458"/>
            <a:chExt cx="8697433" cy="2695698"/>
          </a:xfrm>
        </p:grpSpPr>
        <p:sp>
          <p:nvSpPr>
            <p:cNvPr id="12" name="TextBox 11">
              <a:extLst>
                <a:ext uri="{FF2B5EF4-FFF2-40B4-BE49-F238E27FC236}">
                  <a16:creationId xmlns:a16="http://schemas.microsoft.com/office/drawing/2014/main" id="{335D569D-61FB-AE36-09AF-DAA62A09D3A4}"/>
                </a:ext>
              </a:extLst>
            </p:cNvPr>
            <p:cNvSpPr txBox="1"/>
            <p:nvPr/>
          </p:nvSpPr>
          <p:spPr>
            <a:xfrm>
              <a:off x="9305448" y="4998587"/>
              <a:ext cx="8191753" cy="727565"/>
            </a:xfrm>
            <a:prstGeom prst="rect">
              <a:avLst/>
            </a:prstGeom>
            <a:noFill/>
            <a:ln>
              <a:solidFill>
                <a:schemeClr val="tx2">
                  <a:lumMod val="60000"/>
                  <a:lumOff val="40000"/>
                </a:schemeClr>
              </a:solidFill>
            </a:ln>
          </p:spPr>
          <p:txBody>
            <a:bodyPr wrap="square" rtlCol="0">
              <a:spAutoFit/>
            </a:bodyPr>
            <a:lstStyle/>
            <a:p>
              <a:r>
                <a:rPr lang="en-US" sz="2000"/>
                <a:t>in-connection12270(G21-404):session12271: Remove link42567 (local handle=5, remote handle=5, name=G21:125360:VEHICLE_SERVICE</a:t>
              </a:r>
            </a:p>
          </p:txBody>
        </p:sp>
        <p:sp>
          <p:nvSpPr>
            <p:cNvPr id="13" name="TextBox 12">
              <a:extLst>
                <a:ext uri="{FF2B5EF4-FFF2-40B4-BE49-F238E27FC236}">
                  <a16:creationId xmlns:a16="http://schemas.microsoft.com/office/drawing/2014/main" id="{90781731-FEE2-530A-FC0E-8058B0B55A16}"/>
                </a:ext>
              </a:extLst>
            </p:cNvPr>
            <p:cNvSpPr txBox="1"/>
            <p:nvPr/>
          </p:nvSpPr>
          <p:spPr>
            <a:xfrm>
              <a:off x="9305448" y="5971258"/>
              <a:ext cx="8697433" cy="1043898"/>
            </a:xfrm>
            <a:prstGeom prst="rect">
              <a:avLst/>
            </a:prstGeom>
            <a:noFill/>
            <a:ln>
              <a:solidFill>
                <a:schemeClr val="tx2">
                  <a:lumMod val="60000"/>
                  <a:lumOff val="40000"/>
                </a:schemeClr>
              </a:solidFill>
            </a:ln>
          </p:spPr>
          <p:txBody>
            <a:bodyPr wrap="square" rtlCol="0">
              <a:spAutoFit/>
            </a:bodyPr>
            <a:lstStyle/>
            <a:p>
              <a:r>
                <a:rPr lang="pt-BR" sz="2000"/>
                <a:t>in</a:t>
              </a:r>
              <a:r>
                <a:rPr lang="pt-BR" sz="2000">
                  <a:solidFill>
                    <a:srgbClr val="FF0000"/>
                  </a:solidFill>
                </a:rPr>
                <a:t>[NUM]</a:t>
              </a:r>
              <a:r>
                <a:rPr lang="pt-BR" sz="2000"/>
                <a:t>connection</a:t>
              </a:r>
              <a:r>
                <a:rPr lang="pt-BR" sz="2000">
                  <a:solidFill>
                    <a:srgbClr val="FF0000"/>
                  </a:solidFill>
                </a:rPr>
                <a:t>[NUM]</a:t>
              </a:r>
              <a:r>
                <a:rPr lang="pt-BR" sz="2000"/>
                <a:t>G</a:t>
              </a:r>
              <a:r>
                <a:rPr lang="pt-BR" sz="2000">
                  <a:solidFill>
                    <a:srgbClr val="FF0000"/>
                  </a:solidFill>
                </a:rPr>
                <a:t>[NUM][NUM]</a:t>
              </a:r>
              <a:r>
                <a:rPr lang="pt-BR" sz="2000"/>
                <a:t>G</a:t>
              </a:r>
              <a:r>
                <a:rPr lang="pt-BR" sz="2000">
                  <a:solidFill>
                    <a:srgbClr val="FF0000"/>
                  </a:solidFill>
                </a:rPr>
                <a:t>[NUM]</a:t>
              </a:r>
              <a:r>
                <a:rPr lang="pt-BR" sz="2000"/>
                <a:t>session</a:t>
              </a:r>
              <a:r>
                <a:rPr lang="pt-BR" sz="2000">
                  <a:solidFill>
                    <a:srgbClr val="FF0000"/>
                  </a:solidFill>
                </a:rPr>
                <a:t>[NUM] </a:t>
              </a:r>
              <a:r>
                <a:rPr lang="pt-BR" sz="2000"/>
                <a:t>Remove link</a:t>
              </a:r>
              <a:r>
                <a:rPr lang="pt-BR" sz="2000">
                  <a:solidFill>
                    <a:srgbClr val="FF0000"/>
                  </a:solidFill>
                </a:rPr>
                <a:t>[NUM]</a:t>
              </a:r>
              <a:r>
                <a:rPr lang="pt-BR" sz="2000"/>
                <a:t>local handle</a:t>
              </a:r>
              <a:r>
                <a:rPr lang="pt-BR" sz="2000">
                  <a:solidFill>
                    <a:srgbClr val="FF0000"/>
                  </a:solidFill>
                </a:rPr>
                <a:t>[NUM]</a:t>
              </a:r>
              <a:r>
                <a:rPr lang="pt-BR" sz="2000"/>
                <a:t>remote handle</a:t>
              </a:r>
              <a:r>
                <a:rPr lang="pt-BR" sz="2000">
                  <a:solidFill>
                    <a:srgbClr val="FF0000"/>
                  </a:solidFill>
                </a:rPr>
                <a:t>[NUM]</a:t>
              </a:r>
              <a:r>
                <a:rPr lang="pt-BR" sz="2000"/>
                <a:t>nameG</a:t>
              </a:r>
              <a:r>
                <a:rPr lang="pt-BR" sz="2000">
                  <a:solidFill>
                    <a:srgbClr val="FF0000"/>
                  </a:solidFill>
                </a:rPr>
                <a:t>[NUM]</a:t>
              </a:r>
              <a:r>
                <a:rPr lang="pt-BR" sz="2000"/>
                <a:t>VEHICLE</a:t>
              </a:r>
              <a:r>
                <a:rPr lang="pt-BR" sz="2000">
                  <a:solidFill>
                    <a:srgbClr val="FF0000"/>
                  </a:solidFill>
                </a:rPr>
                <a:t>[NUM]</a:t>
              </a:r>
              <a:r>
                <a:rPr lang="pt-BR" sz="2000"/>
                <a:t>SERVICE</a:t>
              </a:r>
              <a:r>
                <a:rPr lang="pt-BR" sz="2000">
                  <a:solidFill>
                    <a:srgbClr val="FF0000"/>
                  </a:solidFill>
                </a:rPr>
                <a:t>[NUM]</a:t>
              </a:r>
              <a:endParaRPr lang="en-US" sz="2000">
                <a:solidFill>
                  <a:srgbClr val="FF0000"/>
                </a:solidFill>
              </a:endParaRPr>
            </a:p>
          </p:txBody>
        </p:sp>
        <p:sp>
          <p:nvSpPr>
            <p:cNvPr id="14" name="TextBox 13">
              <a:extLst>
                <a:ext uri="{FF2B5EF4-FFF2-40B4-BE49-F238E27FC236}">
                  <a16:creationId xmlns:a16="http://schemas.microsoft.com/office/drawing/2014/main" id="{A5D03F46-E9CF-9946-A359-04DF5647DC57}"/>
                </a:ext>
              </a:extLst>
            </p:cNvPr>
            <p:cNvSpPr txBox="1"/>
            <p:nvPr/>
          </p:nvSpPr>
          <p:spPr>
            <a:xfrm>
              <a:off x="9409698" y="4319458"/>
              <a:ext cx="3721395" cy="584775"/>
            </a:xfrm>
            <a:prstGeom prst="rect">
              <a:avLst/>
            </a:prstGeom>
            <a:noFill/>
            <a:ln>
              <a:noFill/>
            </a:ln>
          </p:spPr>
          <p:txBody>
            <a:bodyPr wrap="square" rtlCol="0">
              <a:spAutoFit/>
            </a:bodyPr>
            <a:lstStyle/>
            <a:p>
              <a:r>
                <a:rPr lang="en-US" sz="3200" b="1"/>
                <a:t>Sample Log</a:t>
              </a:r>
            </a:p>
          </p:txBody>
        </p:sp>
      </p:grpSp>
      <p:grpSp>
        <p:nvGrpSpPr>
          <p:cNvPr id="15" name="Group 14">
            <a:extLst>
              <a:ext uri="{FF2B5EF4-FFF2-40B4-BE49-F238E27FC236}">
                <a16:creationId xmlns:a16="http://schemas.microsoft.com/office/drawing/2014/main" id="{DCDEC904-5375-AADB-6FCA-C169284858CB}"/>
              </a:ext>
            </a:extLst>
          </p:cNvPr>
          <p:cNvGrpSpPr/>
          <p:nvPr/>
        </p:nvGrpSpPr>
        <p:grpSpPr>
          <a:xfrm>
            <a:off x="6772002" y="7079139"/>
            <a:ext cx="11057592" cy="1870216"/>
            <a:chOff x="9305448" y="4319458"/>
            <a:chExt cx="8191753" cy="2322918"/>
          </a:xfrm>
        </p:grpSpPr>
        <p:sp>
          <p:nvSpPr>
            <p:cNvPr id="16" name="TextBox 15">
              <a:extLst>
                <a:ext uri="{FF2B5EF4-FFF2-40B4-BE49-F238E27FC236}">
                  <a16:creationId xmlns:a16="http://schemas.microsoft.com/office/drawing/2014/main" id="{489E3493-56CC-4521-272D-42165E563A51}"/>
                </a:ext>
              </a:extLst>
            </p:cNvPr>
            <p:cNvSpPr txBox="1"/>
            <p:nvPr/>
          </p:nvSpPr>
          <p:spPr>
            <a:xfrm>
              <a:off x="9305448" y="4998587"/>
              <a:ext cx="8191753" cy="1643789"/>
            </a:xfrm>
            <a:prstGeom prst="rect">
              <a:avLst/>
            </a:prstGeom>
            <a:noFill/>
            <a:ln>
              <a:solidFill>
                <a:schemeClr val="tx2">
                  <a:lumMod val="60000"/>
                  <a:lumOff val="40000"/>
                </a:schemeClr>
              </a:solidFill>
            </a:ln>
          </p:spPr>
          <p:txBody>
            <a:bodyPr wrap="square" rtlCol="0">
              <a:spAutoFit/>
            </a:bodyPr>
            <a:lstStyle/>
            <a:p>
              <a:r>
                <a:rPr lang="en-US" sz="2000"/>
                <a:t>Aborting messaging object. Name = qc-sbus-001:topic:construct_test_pack_tracker~175|construct_test_pack_tracker, Object type = Microsoft.ApplicationServer.Messaging.Broker.AmqpMessageConsumer, Reason = The operation did not complete within the allotted timeout of 00:02:00.</a:t>
              </a:r>
            </a:p>
          </p:txBody>
        </p:sp>
        <p:sp>
          <p:nvSpPr>
            <p:cNvPr id="18" name="TextBox 17">
              <a:extLst>
                <a:ext uri="{FF2B5EF4-FFF2-40B4-BE49-F238E27FC236}">
                  <a16:creationId xmlns:a16="http://schemas.microsoft.com/office/drawing/2014/main" id="{4F5C4B58-5051-FAA0-FBD7-F756BDC80AC2}"/>
                </a:ext>
              </a:extLst>
            </p:cNvPr>
            <p:cNvSpPr txBox="1"/>
            <p:nvPr/>
          </p:nvSpPr>
          <p:spPr>
            <a:xfrm>
              <a:off x="9409698" y="4319458"/>
              <a:ext cx="4425813" cy="584775"/>
            </a:xfrm>
            <a:prstGeom prst="rect">
              <a:avLst/>
            </a:prstGeom>
            <a:noFill/>
            <a:ln>
              <a:noFill/>
            </a:ln>
          </p:spPr>
          <p:txBody>
            <a:bodyPr wrap="square" rtlCol="0">
              <a:spAutoFit/>
            </a:bodyPr>
            <a:lstStyle/>
            <a:p>
              <a:r>
                <a:rPr lang="en-US" sz="3200" b="1"/>
                <a:t>Sample Anomalous Log</a:t>
              </a:r>
            </a:p>
          </p:txBody>
        </p:sp>
      </p:grpSp>
    </p:spTree>
    <p:extLst>
      <p:ext uri="{BB962C8B-B14F-4D97-AF65-F5344CB8AC3E}">
        <p14:creationId xmlns:p14="http://schemas.microsoft.com/office/powerpoint/2010/main" val="2323486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a:extLst>
            <a:ext uri="{FF2B5EF4-FFF2-40B4-BE49-F238E27FC236}">
              <a16:creationId xmlns:a16="http://schemas.microsoft.com/office/drawing/2014/main" id="{C5AED92E-2E36-6998-5C9A-BE374062C7A1}"/>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52B687E7-E29E-302D-F39F-6BDD6C9880A6}"/>
              </a:ext>
            </a:extLst>
          </p:cNvPr>
          <p:cNvSpPr/>
          <p:nvPr/>
        </p:nvSpPr>
        <p:spPr>
          <a:xfrm>
            <a:off x="1028700" y="2590207"/>
            <a:ext cx="1494277" cy="0"/>
          </a:xfrm>
          <a:prstGeom prst="line">
            <a:avLst/>
          </a:prstGeom>
          <a:ln w="76200">
            <a:solidFill>
              <a:srgbClr val="FF000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51ECAB7E-F2FA-CACD-1A08-F2C24B870C50}"/>
              </a:ext>
            </a:extLst>
          </p:cNvPr>
          <p:cNvSpPr txBox="1"/>
          <p:nvPr/>
        </p:nvSpPr>
        <p:spPr>
          <a:xfrm>
            <a:off x="1028700" y="1445663"/>
            <a:ext cx="7163160" cy="1144544"/>
          </a:xfrm>
          <a:prstGeom prst="rect">
            <a:avLst/>
          </a:prstGeom>
        </p:spPr>
        <p:txBody>
          <a:bodyPr lIns="0" tIns="0" rIns="0" bIns="0" rtlCol="0" anchor="t">
            <a:spAutoFit/>
          </a:bodyPr>
          <a:lstStyle/>
          <a:p>
            <a:pPr>
              <a:lnSpc>
                <a:spcPts val="9470"/>
              </a:lnSpc>
            </a:pPr>
            <a:r>
              <a:rPr lang="en-US" sz="6000">
                <a:solidFill>
                  <a:srgbClr val="0B1320"/>
                </a:solidFill>
                <a:latin typeface="League Spartan"/>
              </a:rPr>
              <a:t>LAnoBERT</a:t>
            </a:r>
          </a:p>
        </p:txBody>
      </p:sp>
      <p:sp>
        <p:nvSpPr>
          <p:cNvPr id="10" name="Content Placeholder 2">
            <a:extLst>
              <a:ext uri="{FF2B5EF4-FFF2-40B4-BE49-F238E27FC236}">
                <a16:creationId xmlns:a16="http://schemas.microsoft.com/office/drawing/2014/main" id="{932EA467-9D24-6A73-767F-F8C46E736B58}"/>
              </a:ext>
            </a:extLst>
          </p:cNvPr>
          <p:cNvSpPr txBox="1">
            <a:spLocks/>
          </p:cNvSpPr>
          <p:nvPr/>
        </p:nvSpPr>
        <p:spPr>
          <a:xfrm>
            <a:off x="1372507" y="3272515"/>
            <a:ext cx="8193690" cy="7515319"/>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ea typeface="Calibri"/>
                <a:cs typeface="Calibri"/>
              </a:rPr>
              <a:t>Unsupervised Approach:</a:t>
            </a:r>
          </a:p>
          <a:p>
            <a:endParaRPr lang="en-US" sz="3600" b="1">
              <a:ea typeface="Calibri"/>
              <a:cs typeface="Calibri"/>
            </a:endParaRPr>
          </a:p>
          <a:p>
            <a:r>
              <a:rPr lang="en-US" sz="3600" b="1">
                <a:ea typeface="Calibri"/>
                <a:cs typeface="Calibri"/>
              </a:rPr>
              <a:t>Execution:</a:t>
            </a:r>
          </a:p>
          <a:p>
            <a:endParaRPr lang="en-US" sz="3600">
              <a:ea typeface="Calibri"/>
              <a:cs typeface="Calibri"/>
            </a:endParaRPr>
          </a:p>
          <a:p>
            <a:pPr marL="571500" indent="-571500">
              <a:buFont typeface="Arial" panose="020B0604020202020204" pitchFamily="34" charset="0"/>
              <a:buChar char="•"/>
            </a:pPr>
            <a:r>
              <a:rPr lang="en-US" sz="3600">
                <a:ea typeface="Calibri"/>
                <a:cs typeface="Calibri"/>
              </a:rPr>
              <a:t>Train </a:t>
            </a:r>
            <a:r>
              <a:rPr lang="en-US" sz="3600" err="1">
                <a:ea typeface="Calibri"/>
                <a:cs typeface="Calibri"/>
              </a:rPr>
              <a:t>LAnoBERT</a:t>
            </a:r>
            <a:r>
              <a:rPr lang="en-US" sz="3600">
                <a:ea typeface="Calibri"/>
                <a:cs typeface="Calibri"/>
              </a:rPr>
              <a:t> on a normal subset of the data</a:t>
            </a:r>
          </a:p>
          <a:p>
            <a:pPr marL="571500" indent="-571500">
              <a:buFont typeface="Arial" panose="020B0604020202020204" pitchFamily="34" charset="0"/>
              <a:buChar char="•"/>
            </a:pPr>
            <a:r>
              <a:rPr lang="en-US" sz="3600">
                <a:ea typeface="Calibri"/>
                <a:cs typeface="Calibri"/>
              </a:rPr>
              <a:t>Build an anomaly score algorithm </a:t>
            </a:r>
          </a:p>
          <a:p>
            <a:pPr marL="571500" indent="-571500">
              <a:buFont typeface="Arial" panose="020B0604020202020204" pitchFamily="34" charset="0"/>
              <a:buChar char="•"/>
            </a:pPr>
            <a:r>
              <a:rPr lang="en-US" sz="3600">
                <a:ea typeface="Calibri"/>
                <a:cs typeface="Calibri"/>
              </a:rPr>
              <a:t>Score a dataset that contains both normal and anomalous logs</a:t>
            </a:r>
          </a:p>
          <a:p>
            <a:pPr marL="571500" indent="-571500">
              <a:buFont typeface="Arial" panose="020B0604020202020204" pitchFamily="34" charset="0"/>
              <a:buChar char="•"/>
            </a:pPr>
            <a:r>
              <a:rPr lang="en-US" sz="3600">
                <a:ea typeface="Calibri"/>
                <a:cs typeface="Calibri"/>
              </a:rPr>
              <a:t>Pick out anomalies with high scores</a:t>
            </a:r>
          </a:p>
          <a:p>
            <a:r>
              <a:rPr lang="en-US" sz="3600" b="1">
                <a:ea typeface="Calibri"/>
                <a:cs typeface="Calibri"/>
              </a:rPr>
              <a:t> </a:t>
            </a:r>
          </a:p>
        </p:txBody>
      </p:sp>
      <p:sp>
        <p:nvSpPr>
          <p:cNvPr id="3" name="TextBox 2">
            <a:extLst>
              <a:ext uri="{FF2B5EF4-FFF2-40B4-BE49-F238E27FC236}">
                <a16:creationId xmlns:a16="http://schemas.microsoft.com/office/drawing/2014/main" id="{C6886B20-59A5-3194-2530-3405B2CBD7A4}"/>
              </a:ext>
            </a:extLst>
          </p:cNvPr>
          <p:cNvSpPr txBox="1"/>
          <p:nvPr/>
        </p:nvSpPr>
        <p:spPr>
          <a:xfrm>
            <a:off x="9762945" y="4309661"/>
            <a:ext cx="7759154" cy="4339650"/>
          </a:xfrm>
          <a:prstGeom prst="rect">
            <a:avLst/>
          </a:prstGeom>
          <a:noFill/>
        </p:spPr>
        <p:txBody>
          <a:bodyPr wrap="square" rtlCol="0">
            <a:spAutoFit/>
          </a:bodyPr>
          <a:lstStyle/>
          <a:p>
            <a:r>
              <a:rPr lang="en-US" sz="3200" b="1"/>
              <a:t>Advantages:</a:t>
            </a:r>
          </a:p>
          <a:p>
            <a:endParaRPr lang="en-US" sz="3200" b="1"/>
          </a:p>
          <a:p>
            <a:pPr marL="457200" indent="-457200">
              <a:buFont typeface="Arial" panose="020B0604020202020204" pitchFamily="34" charset="0"/>
              <a:buChar char="•"/>
            </a:pPr>
            <a:r>
              <a:rPr lang="en-US" sz="3600"/>
              <a:t>Doesn’t suffer from biased datasets</a:t>
            </a:r>
          </a:p>
          <a:p>
            <a:pPr marL="457200" indent="-457200">
              <a:buFont typeface="Arial" panose="020B0604020202020204" pitchFamily="34" charset="0"/>
              <a:buChar char="•"/>
            </a:pPr>
            <a:r>
              <a:rPr lang="en-US" sz="3600"/>
              <a:t>Model can be trained on any nominal data</a:t>
            </a:r>
          </a:p>
          <a:p>
            <a:pPr marL="457200" indent="-457200">
              <a:buFont typeface="Arial" panose="020B0604020202020204" pitchFamily="34" charset="0"/>
              <a:buChar char="•"/>
            </a:pPr>
            <a:r>
              <a:rPr lang="en-US" sz="3600"/>
              <a:t>Uses context to score anomalous files for isolation</a:t>
            </a:r>
          </a:p>
          <a:p>
            <a:endParaRPr lang="en-US" sz="3200"/>
          </a:p>
        </p:txBody>
      </p:sp>
      <p:sp>
        <p:nvSpPr>
          <p:cNvPr id="6" name="Slide Number Placeholder 42">
            <a:extLst>
              <a:ext uri="{FF2B5EF4-FFF2-40B4-BE49-F238E27FC236}">
                <a16:creationId xmlns:a16="http://schemas.microsoft.com/office/drawing/2014/main" id="{84CA890A-0250-07C9-6985-75793D76B2B1}"/>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15</a:t>
            </a:fld>
            <a:endParaRPr lang="en-US">
              <a:solidFill>
                <a:srgbClr val="0B1320"/>
              </a:solidFill>
            </a:endParaRPr>
          </a:p>
        </p:txBody>
      </p:sp>
      <p:pic>
        <p:nvPicPr>
          <p:cNvPr id="12" name="Picture 11" descr="A blue and red text on a black background&#10;&#10;Description automatically generated">
            <a:extLst>
              <a:ext uri="{FF2B5EF4-FFF2-40B4-BE49-F238E27FC236}">
                <a16:creationId xmlns:a16="http://schemas.microsoft.com/office/drawing/2014/main" id="{56B281C5-10C6-E51C-7971-89C95353C03B}"/>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13" name="Picture 2">
            <a:extLst>
              <a:ext uri="{FF2B5EF4-FFF2-40B4-BE49-F238E27FC236}">
                <a16:creationId xmlns:a16="http://schemas.microsoft.com/office/drawing/2014/main" id="{AF823D88-8CD3-D6AE-C80E-463752ECCA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F94797-2FAB-B774-B104-217976FD1B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003916">
            <a:off x="15572619" y="-2031591"/>
            <a:ext cx="3016286" cy="501939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0968EBC-3516-3335-80D7-BBDD7D14D7AF}"/>
              </a:ext>
            </a:extLst>
          </p:cNvPr>
          <p:cNvSpPr txBox="1"/>
          <p:nvPr/>
        </p:nvSpPr>
        <p:spPr>
          <a:xfrm>
            <a:off x="13912825" y="2723578"/>
            <a:ext cx="4221947" cy="461665"/>
          </a:xfrm>
          <a:prstGeom prst="rect">
            <a:avLst/>
          </a:prstGeom>
          <a:noFill/>
        </p:spPr>
        <p:txBody>
          <a:bodyPr wrap="square" rtlCol="0">
            <a:spAutoFit/>
          </a:bodyPr>
          <a:lstStyle/>
          <a:p>
            <a:r>
              <a:rPr lang="en-US" sz="2400" b="1" i="1"/>
              <a:t>L</a:t>
            </a:r>
            <a:r>
              <a:rPr lang="en-US" sz="2400" i="1"/>
              <a:t>og </a:t>
            </a:r>
            <a:r>
              <a:rPr lang="en-US" sz="2400" b="1" i="1"/>
              <a:t>Ano</a:t>
            </a:r>
            <a:r>
              <a:rPr lang="en-US" sz="2400" i="1"/>
              <a:t>maly Detection on </a:t>
            </a:r>
            <a:r>
              <a:rPr lang="en-US" sz="2400" b="1" i="1"/>
              <a:t>BERT</a:t>
            </a:r>
          </a:p>
        </p:txBody>
      </p:sp>
      <p:grpSp>
        <p:nvGrpSpPr>
          <p:cNvPr id="11" name="Group 37">
            <a:extLst>
              <a:ext uri="{FF2B5EF4-FFF2-40B4-BE49-F238E27FC236}">
                <a16:creationId xmlns:a16="http://schemas.microsoft.com/office/drawing/2014/main" id="{F9B84409-4DF4-3840-4E13-470E928CE72E}"/>
              </a:ext>
            </a:extLst>
          </p:cNvPr>
          <p:cNvGrpSpPr/>
          <p:nvPr/>
        </p:nvGrpSpPr>
        <p:grpSpPr>
          <a:xfrm>
            <a:off x="-1020273" y="0"/>
            <a:ext cx="8876649" cy="1303133"/>
            <a:chOff x="0" y="0"/>
            <a:chExt cx="3380667" cy="609600"/>
          </a:xfrm>
        </p:grpSpPr>
        <p:sp>
          <p:nvSpPr>
            <p:cNvPr id="17" name="Freeform 38">
              <a:extLst>
                <a:ext uri="{FF2B5EF4-FFF2-40B4-BE49-F238E27FC236}">
                  <a16:creationId xmlns:a16="http://schemas.microsoft.com/office/drawing/2014/main" id="{4748498E-F10C-25D5-6812-DB4D8E90D745}"/>
                </a:ext>
              </a:extLst>
            </p:cNvPr>
            <p:cNvSpPr/>
            <p:nvPr/>
          </p:nvSpPr>
          <p:spPr>
            <a:xfrm>
              <a:off x="0" y="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18" name="TextBox 39">
              <a:extLst>
                <a:ext uri="{FF2B5EF4-FFF2-40B4-BE49-F238E27FC236}">
                  <a16:creationId xmlns:a16="http://schemas.microsoft.com/office/drawing/2014/main" id="{DA41FC8C-AF21-9B0D-FED0-F301FA98F7C4}"/>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19" name="TextBox 45">
            <a:extLst>
              <a:ext uri="{FF2B5EF4-FFF2-40B4-BE49-F238E27FC236}">
                <a16:creationId xmlns:a16="http://schemas.microsoft.com/office/drawing/2014/main" id="{A172C9FE-1082-CB70-C06E-2DCFE8045692}"/>
              </a:ext>
            </a:extLst>
          </p:cNvPr>
          <p:cNvSpPr txBox="1"/>
          <p:nvPr/>
        </p:nvSpPr>
        <p:spPr>
          <a:xfrm>
            <a:off x="1164445" y="563064"/>
            <a:ext cx="9152284"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Anomaly Detection</a:t>
            </a:r>
          </a:p>
        </p:txBody>
      </p:sp>
      <p:pic>
        <p:nvPicPr>
          <p:cNvPr id="20" name="Graphic 19" descr="Statistics with solid fill">
            <a:extLst>
              <a:ext uri="{FF2B5EF4-FFF2-40B4-BE49-F238E27FC236}">
                <a16:creationId xmlns:a16="http://schemas.microsoft.com/office/drawing/2014/main" id="{37CD306F-5BEC-3046-97EE-131E552CC0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10" y="194366"/>
            <a:ext cx="914400" cy="914400"/>
          </a:xfrm>
          <a:prstGeom prst="rect">
            <a:avLst/>
          </a:prstGeom>
        </p:spPr>
      </p:pic>
    </p:spTree>
    <p:extLst>
      <p:ext uri="{BB962C8B-B14F-4D97-AF65-F5344CB8AC3E}">
        <p14:creationId xmlns:p14="http://schemas.microsoft.com/office/powerpoint/2010/main" val="4048563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2" name="Slide Number Placeholder 42">
            <a:extLst>
              <a:ext uri="{FF2B5EF4-FFF2-40B4-BE49-F238E27FC236}">
                <a16:creationId xmlns:a16="http://schemas.microsoft.com/office/drawing/2014/main" id="{6C37586D-72B1-645E-5254-CCBC41E25693}"/>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16</a:t>
            </a:fld>
            <a:endParaRPr lang="en-US">
              <a:solidFill>
                <a:srgbClr val="0B1320"/>
              </a:solidFill>
            </a:endParaRPr>
          </a:p>
        </p:txBody>
      </p:sp>
      <p:pic>
        <p:nvPicPr>
          <p:cNvPr id="3" name="Picture 2" descr="A blue and red text on a black background&#10;&#10;Description automatically generated">
            <a:extLst>
              <a:ext uri="{FF2B5EF4-FFF2-40B4-BE49-F238E27FC236}">
                <a16:creationId xmlns:a16="http://schemas.microsoft.com/office/drawing/2014/main" id="{C28BDD4E-62C5-B34C-0AD0-8E568B642076}"/>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8" name="Picture 2">
            <a:extLst>
              <a:ext uri="{FF2B5EF4-FFF2-40B4-BE49-F238E27FC236}">
                <a16:creationId xmlns:a16="http://schemas.microsoft.com/office/drawing/2014/main" id="{FF170EFA-60AC-4B4C-6601-0ED50E8CF3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E1DF84EF-87AF-0839-F10E-7FB9460CDB3B}"/>
              </a:ext>
            </a:extLst>
          </p:cNvPr>
          <p:cNvGraphicFramePr/>
          <p:nvPr>
            <p:extLst>
              <p:ext uri="{D42A27DB-BD31-4B8C-83A1-F6EECF244321}">
                <p14:modId xmlns:p14="http://schemas.microsoft.com/office/powerpoint/2010/main" val="3758272044"/>
              </p:ext>
            </p:extLst>
          </p:nvPr>
        </p:nvGraphicFramePr>
        <p:xfrm>
          <a:off x="6442689" y="3726390"/>
          <a:ext cx="6111714" cy="50616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5">
            <a:extLst>
              <a:ext uri="{FF2B5EF4-FFF2-40B4-BE49-F238E27FC236}">
                <a16:creationId xmlns:a16="http://schemas.microsoft.com/office/drawing/2014/main" id="{7FFA33C6-14B6-D300-A0C1-7D52937B8162}"/>
              </a:ext>
            </a:extLst>
          </p:cNvPr>
          <p:cNvSpPr txBox="1"/>
          <p:nvPr/>
        </p:nvSpPr>
        <p:spPr>
          <a:xfrm>
            <a:off x="7409364" y="8261941"/>
            <a:ext cx="4636008" cy="1052211"/>
          </a:xfrm>
          <a:prstGeom prst="rect">
            <a:avLst/>
          </a:prstGeom>
        </p:spPr>
        <p:txBody>
          <a:bodyPr wrap="square" lIns="0" tIns="0" rIns="0" bIns="0" rtlCol="0" anchor="t">
            <a:spAutoFit/>
          </a:bodyPr>
          <a:lstStyle/>
          <a:p>
            <a:pPr>
              <a:lnSpc>
                <a:spcPts val="9470"/>
              </a:lnSpc>
            </a:pPr>
            <a:r>
              <a:rPr lang="en-US" sz="3600">
                <a:solidFill>
                  <a:srgbClr val="0B1320"/>
                </a:solidFill>
                <a:latin typeface="League Spartan"/>
              </a:rPr>
              <a:t>Filtered Log Subset</a:t>
            </a:r>
            <a:endParaRPr lang="en-US" sz="1100"/>
          </a:p>
        </p:txBody>
      </p:sp>
      <p:grpSp>
        <p:nvGrpSpPr>
          <p:cNvPr id="7" name="Group 37">
            <a:extLst>
              <a:ext uri="{FF2B5EF4-FFF2-40B4-BE49-F238E27FC236}">
                <a16:creationId xmlns:a16="http://schemas.microsoft.com/office/drawing/2014/main" id="{29F79D64-3CBA-54EE-16DE-C445140FA1C9}"/>
              </a:ext>
            </a:extLst>
          </p:cNvPr>
          <p:cNvGrpSpPr/>
          <p:nvPr/>
        </p:nvGrpSpPr>
        <p:grpSpPr>
          <a:xfrm>
            <a:off x="-861651" y="-381998"/>
            <a:ext cx="8900181" cy="1445663"/>
            <a:chOff x="0" y="-66675"/>
            <a:chExt cx="3380667" cy="676275"/>
          </a:xfrm>
          <a:solidFill>
            <a:srgbClr val="1C3F60"/>
          </a:solidFill>
        </p:grpSpPr>
        <p:sp>
          <p:nvSpPr>
            <p:cNvPr id="10" name="Freeform 38">
              <a:extLst>
                <a:ext uri="{FF2B5EF4-FFF2-40B4-BE49-F238E27FC236}">
                  <a16:creationId xmlns:a16="http://schemas.microsoft.com/office/drawing/2014/main" id="{9123B6C6-FADF-F833-E422-8BA327B2835D}"/>
                </a:ext>
              </a:extLst>
            </p:cNvPr>
            <p:cNvSpPr/>
            <p:nvPr/>
          </p:nvSpPr>
          <p:spPr>
            <a:xfrm>
              <a:off x="0" y="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grpFill/>
          </p:spPr>
          <p:txBody>
            <a:bodyPr/>
            <a:lstStyle/>
            <a:p>
              <a:endParaRPr lang="en-US"/>
            </a:p>
          </p:txBody>
        </p:sp>
        <p:sp>
          <p:nvSpPr>
            <p:cNvPr id="12" name="TextBox 39">
              <a:extLst>
                <a:ext uri="{FF2B5EF4-FFF2-40B4-BE49-F238E27FC236}">
                  <a16:creationId xmlns:a16="http://schemas.microsoft.com/office/drawing/2014/main" id="{190CB74F-1D34-852F-9584-FF135C491776}"/>
                </a:ext>
              </a:extLst>
            </p:cNvPr>
            <p:cNvSpPr txBox="1"/>
            <p:nvPr/>
          </p:nvSpPr>
          <p:spPr>
            <a:xfrm>
              <a:off x="101600" y="-66675"/>
              <a:ext cx="3040083" cy="676275"/>
            </a:xfrm>
            <a:prstGeom prst="rect">
              <a:avLst/>
            </a:prstGeom>
            <a:grpFill/>
          </p:spPr>
          <p:txBody>
            <a:bodyPr lIns="50800" tIns="50800" rIns="50800" bIns="50800" rtlCol="0" anchor="ctr"/>
            <a:lstStyle/>
            <a:p>
              <a:pPr algn="ctr">
                <a:lnSpc>
                  <a:spcPts val="3319"/>
                </a:lnSpc>
              </a:pPr>
              <a:endParaRPr/>
            </a:p>
          </p:txBody>
        </p:sp>
      </p:grpSp>
      <p:sp>
        <p:nvSpPr>
          <p:cNvPr id="13" name="TextBox 45">
            <a:extLst>
              <a:ext uri="{FF2B5EF4-FFF2-40B4-BE49-F238E27FC236}">
                <a16:creationId xmlns:a16="http://schemas.microsoft.com/office/drawing/2014/main" id="{E34A8B2C-275C-E776-D49F-F48E09B57503}"/>
              </a:ext>
            </a:extLst>
          </p:cNvPr>
          <p:cNvSpPr txBox="1"/>
          <p:nvPr/>
        </p:nvSpPr>
        <p:spPr>
          <a:xfrm>
            <a:off x="1024487" y="412099"/>
            <a:ext cx="8512954" cy="459293"/>
          </a:xfrm>
          <a:prstGeom prst="rect">
            <a:avLst/>
          </a:prstGeom>
        </p:spPr>
        <p:txBody>
          <a:bodyPr wrap="square" lIns="0" tIns="0" rIns="0" bIns="0" rtlCol="0" anchor="t">
            <a:spAutoFit/>
          </a:bodyPr>
          <a:lstStyle/>
          <a:p>
            <a:pPr>
              <a:lnSpc>
                <a:spcPts val="3319"/>
              </a:lnSpc>
            </a:pPr>
            <a:r>
              <a:rPr lang="en-US" sz="4400">
                <a:solidFill>
                  <a:srgbClr val="FFFFFF"/>
                </a:solidFill>
                <a:latin typeface="Helios Extended Bold"/>
              </a:rPr>
              <a:t>Anomaly Detection</a:t>
            </a:r>
          </a:p>
        </p:txBody>
      </p:sp>
      <p:pic>
        <p:nvPicPr>
          <p:cNvPr id="16" name="Graphic 15" descr="Research with solid fill">
            <a:extLst>
              <a:ext uri="{FF2B5EF4-FFF2-40B4-BE49-F238E27FC236}">
                <a16:creationId xmlns:a16="http://schemas.microsoft.com/office/drawing/2014/main" id="{AADFB2C0-703F-D80C-789C-70A3C50095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0" y="123101"/>
            <a:ext cx="914400" cy="914400"/>
          </a:xfrm>
          <a:prstGeom prst="rect">
            <a:avLst/>
          </a:prstGeom>
        </p:spPr>
      </p:pic>
      <p:grpSp>
        <p:nvGrpSpPr>
          <p:cNvPr id="15" name="Group 14">
            <a:extLst>
              <a:ext uri="{FF2B5EF4-FFF2-40B4-BE49-F238E27FC236}">
                <a16:creationId xmlns:a16="http://schemas.microsoft.com/office/drawing/2014/main" id="{D995E734-E6C6-1EDF-A261-2F10E8C7266C}"/>
              </a:ext>
            </a:extLst>
          </p:cNvPr>
          <p:cNvGrpSpPr/>
          <p:nvPr/>
        </p:nvGrpSpPr>
        <p:grpSpPr>
          <a:xfrm>
            <a:off x="5127884" y="-1225904"/>
            <a:ext cx="8741324" cy="5794028"/>
            <a:chOff x="1164446" y="2221633"/>
            <a:chExt cx="7918878" cy="5002388"/>
          </a:xfrm>
        </p:grpSpPr>
        <p:graphicFrame>
          <p:nvGraphicFramePr>
            <p:cNvPr id="17" name="Diagram 16">
              <a:extLst>
                <a:ext uri="{FF2B5EF4-FFF2-40B4-BE49-F238E27FC236}">
                  <a16:creationId xmlns:a16="http://schemas.microsoft.com/office/drawing/2014/main" id="{EF037054-9DB8-C9DF-A919-777EED03D838}"/>
                </a:ext>
              </a:extLst>
            </p:cNvPr>
            <p:cNvGraphicFramePr/>
            <p:nvPr>
              <p:extLst>
                <p:ext uri="{D42A27DB-BD31-4B8C-83A1-F6EECF244321}">
                  <p14:modId xmlns:p14="http://schemas.microsoft.com/office/powerpoint/2010/main" val="647773210"/>
                </p:ext>
              </p:extLst>
            </p:nvPr>
          </p:nvGraphicFramePr>
          <p:xfrm>
            <a:off x="1202164" y="2221633"/>
            <a:ext cx="7772973" cy="50023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8" name="Diagram 17">
              <a:extLst>
                <a:ext uri="{FF2B5EF4-FFF2-40B4-BE49-F238E27FC236}">
                  <a16:creationId xmlns:a16="http://schemas.microsoft.com/office/drawing/2014/main" id="{A33EE20C-044A-2B73-29AE-71C34BE529D8}"/>
                </a:ext>
              </a:extLst>
            </p:cNvPr>
            <p:cNvGraphicFramePr/>
            <p:nvPr>
              <p:extLst>
                <p:ext uri="{D42A27DB-BD31-4B8C-83A1-F6EECF244321}">
                  <p14:modId xmlns:p14="http://schemas.microsoft.com/office/powerpoint/2010/main" val="4192886477"/>
                </p:ext>
              </p:extLst>
            </p:nvPr>
          </p:nvGraphicFramePr>
          <p:xfrm>
            <a:off x="1164446" y="4920404"/>
            <a:ext cx="7918878" cy="179049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Tree>
    <p:extLst>
      <p:ext uri="{BB962C8B-B14F-4D97-AF65-F5344CB8AC3E}">
        <p14:creationId xmlns:p14="http://schemas.microsoft.com/office/powerpoint/2010/main" val="2257128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6A25F-AE8B-38E8-1D78-808CEACF036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DCD0BC8-AB99-9B03-7803-E80A6F2588BC}"/>
              </a:ext>
            </a:extLst>
          </p:cNvPr>
          <p:cNvGrpSpPr/>
          <p:nvPr/>
        </p:nvGrpSpPr>
        <p:grpSpPr>
          <a:xfrm>
            <a:off x="0" y="-253157"/>
            <a:ext cx="18288000" cy="6291776"/>
            <a:chOff x="0" y="-66675"/>
            <a:chExt cx="4816593" cy="1657093"/>
          </a:xfrm>
          <a:solidFill>
            <a:srgbClr val="1C3F60"/>
          </a:solidFill>
        </p:grpSpPr>
        <p:sp>
          <p:nvSpPr>
            <p:cNvPr id="3" name="Freeform 3">
              <a:extLst>
                <a:ext uri="{FF2B5EF4-FFF2-40B4-BE49-F238E27FC236}">
                  <a16:creationId xmlns:a16="http://schemas.microsoft.com/office/drawing/2014/main" id="{983CF815-23A2-105C-4D6B-2333C37B3A1A}"/>
                </a:ext>
              </a:extLst>
            </p:cNvPr>
            <p:cNvSpPr/>
            <p:nvPr/>
          </p:nvSpPr>
          <p:spPr>
            <a:xfrm>
              <a:off x="0" y="0"/>
              <a:ext cx="4816592" cy="1590418"/>
            </a:xfrm>
            <a:custGeom>
              <a:avLst/>
              <a:gdLst/>
              <a:ahLst/>
              <a:cxnLst/>
              <a:rect l="l" t="t" r="r" b="b"/>
              <a:pathLst>
                <a:path w="4816592" h="1590418">
                  <a:moveTo>
                    <a:pt x="0" y="0"/>
                  </a:moveTo>
                  <a:lnTo>
                    <a:pt x="4816592" y="0"/>
                  </a:lnTo>
                  <a:lnTo>
                    <a:pt x="4816592" y="1590418"/>
                  </a:lnTo>
                  <a:lnTo>
                    <a:pt x="0" y="1590418"/>
                  </a:lnTo>
                  <a:close/>
                </a:path>
              </a:pathLst>
            </a:custGeom>
            <a:grpFill/>
          </p:spPr>
          <p:txBody>
            <a:bodyPr/>
            <a:lstStyle/>
            <a:p>
              <a:endParaRPr lang="en-US">
                <a:solidFill>
                  <a:srgbClr val="0B1320"/>
                </a:solidFill>
              </a:endParaRPr>
            </a:p>
          </p:txBody>
        </p:sp>
        <p:sp>
          <p:nvSpPr>
            <p:cNvPr id="4" name="TextBox 4">
              <a:extLst>
                <a:ext uri="{FF2B5EF4-FFF2-40B4-BE49-F238E27FC236}">
                  <a16:creationId xmlns:a16="http://schemas.microsoft.com/office/drawing/2014/main" id="{CB8635DB-2A21-2E25-C72F-6AA0578AB7BE}"/>
                </a:ext>
              </a:extLst>
            </p:cNvPr>
            <p:cNvSpPr txBox="1"/>
            <p:nvPr/>
          </p:nvSpPr>
          <p:spPr>
            <a:xfrm>
              <a:off x="0" y="-66675"/>
              <a:ext cx="4816593" cy="1657093"/>
            </a:xfrm>
            <a:prstGeom prst="rect">
              <a:avLst/>
            </a:prstGeom>
            <a:grpFill/>
          </p:spPr>
          <p:txBody>
            <a:bodyPr lIns="50800" tIns="50800" rIns="50800" bIns="50800" rtlCol="0" anchor="ctr"/>
            <a:lstStyle/>
            <a:p>
              <a:pPr algn="ctr">
                <a:lnSpc>
                  <a:spcPts val="3319"/>
                </a:lnSpc>
              </a:pPr>
              <a:endParaRPr>
                <a:solidFill>
                  <a:srgbClr val="0B1320"/>
                </a:solidFill>
              </a:endParaRPr>
            </a:p>
          </p:txBody>
        </p:sp>
      </p:grpSp>
      <p:sp>
        <p:nvSpPr>
          <p:cNvPr id="5" name="AutoShape 5">
            <a:extLst>
              <a:ext uri="{FF2B5EF4-FFF2-40B4-BE49-F238E27FC236}">
                <a16:creationId xmlns:a16="http://schemas.microsoft.com/office/drawing/2014/main" id="{7C31D494-E61F-B22A-82D2-5A4F409E2DB7}"/>
              </a:ext>
            </a:extLst>
          </p:cNvPr>
          <p:cNvSpPr/>
          <p:nvPr/>
        </p:nvSpPr>
        <p:spPr>
          <a:xfrm>
            <a:off x="1028700" y="5086697"/>
            <a:ext cx="1494277" cy="0"/>
          </a:xfrm>
          <a:prstGeom prst="line">
            <a:avLst/>
          </a:prstGeom>
          <a:ln w="114300" cap="flat">
            <a:solidFill>
              <a:srgbClr val="FFFFFF"/>
            </a:solidFill>
            <a:prstDash val="solid"/>
            <a:headEnd type="none" w="sm" len="sm"/>
            <a:tailEnd type="none" w="sm" len="sm"/>
          </a:ln>
        </p:spPr>
        <p:txBody>
          <a:bodyPr/>
          <a:lstStyle/>
          <a:p>
            <a:endParaRPr lang="en-US"/>
          </a:p>
        </p:txBody>
      </p:sp>
      <p:sp>
        <p:nvSpPr>
          <p:cNvPr id="6" name="TextBox 6">
            <a:extLst>
              <a:ext uri="{FF2B5EF4-FFF2-40B4-BE49-F238E27FC236}">
                <a16:creationId xmlns:a16="http://schemas.microsoft.com/office/drawing/2014/main" id="{FD8C94B7-D2DE-869D-B6B5-FE286A94A180}"/>
              </a:ext>
            </a:extLst>
          </p:cNvPr>
          <p:cNvSpPr txBox="1"/>
          <p:nvPr/>
        </p:nvSpPr>
        <p:spPr>
          <a:xfrm>
            <a:off x="1028700" y="3504428"/>
            <a:ext cx="8115300" cy="1051570"/>
          </a:xfrm>
          <a:prstGeom prst="rect">
            <a:avLst/>
          </a:prstGeom>
        </p:spPr>
        <p:txBody>
          <a:bodyPr lIns="0" tIns="0" rIns="0" bIns="0" rtlCol="0" anchor="t">
            <a:spAutoFit/>
          </a:bodyPr>
          <a:lstStyle/>
          <a:p>
            <a:pPr>
              <a:lnSpc>
                <a:spcPts val="8160"/>
              </a:lnSpc>
            </a:pPr>
            <a:r>
              <a:rPr lang="en-US" sz="6277">
                <a:solidFill>
                  <a:srgbClr val="AFC1D0"/>
                </a:solidFill>
                <a:latin typeface="League Spartan"/>
              </a:rPr>
              <a:t>Methodology</a:t>
            </a:r>
          </a:p>
        </p:txBody>
      </p:sp>
      <p:sp>
        <p:nvSpPr>
          <p:cNvPr id="15" name="TextBox 15">
            <a:extLst>
              <a:ext uri="{FF2B5EF4-FFF2-40B4-BE49-F238E27FC236}">
                <a16:creationId xmlns:a16="http://schemas.microsoft.com/office/drawing/2014/main" id="{E5526E82-EBC8-4A96-57E5-816EE8115ADC}"/>
              </a:ext>
            </a:extLst>
          </p:cNvPr>
          <p:cNvSpPr txBox="1"/>
          <p:nvPr/>
        </p:nvSpPr>
        <p:spPr>
          <a:xfrm>
            <a:off x="1028700" y="2415816"/>
            <a:ext cx="16802100" cy="1019510"/>
          </a:xfrm>
          <a:prstGeom prst="rect">
            <a:avLst/>
          </a:prstGeom>
        </p:spPr>
        <p:txBody>
          <a:bodyPr wrap="square" lIns="0" tIns="0" rIns="0" bIns="0" rtlCol="0" anchor="t">
            <a:spAutoFit/>
          </a:bodyPr>
          <a:lstStyle/>
          <a:p>
            <a:pPr>
              <a:lnSpc>
                <a:spcPts val="8160"/>
              </a:lnSpc>
            </a:pPr>
            <a:r>
              <a:rPr lang="en-US" sz="6000" err="1">
                <a:solidFill>
                  <a:srgbClr val="FFFFFF"/>
                </a:solidFill>
                <a:latin typeface="League Spartan"/>
              </a:rPr>
              <a:t>GenAI</a:t>
            </a:r>
            <a:r>
              <a:rPr lang="en-US" sz="6000">
                <a:solidFill>
                  <a:srgbClr val="FFFFFF"/>
                </a:solidFill>
                <a:latin typeface="League Spartan"/>
              </a:rPr>
              <a:t> / ML Pipeline </a:t>
            </a:r>
          </a:p>
        </p:txBody>
      </p:sp>
      <p:sp>
        <p:nvSpPr>
          <p:cNvPr id="29" name="Slide Number Placeholder 42">
            <a:extLst>
              <a:ext uri="{FF2B5EF4-FFF2-40B4-BE49-F238E27FC236}">
                <a16:creationId xmlns:a16="http://schemas.microsoft.com/office/drawing/2014/main" id="{01569EDC-1DBB-BDBD-0F83-89B86985AC37}"/>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17</a:t>
            </a:fld>
            <a:endParaRPr lang="en-US">
              <a:solidFill>
                <a:srgbClr val="0B1320"/>
              </a:solidFill>
            </a:endParaRPr>
          </a:p>
        </p:txBody>
      </p:sp>
      <p:pic>
        <p:nvPicPr>
          <p:cNvPr id="30" name="Picture 29" descr="A blue and red text on a black background&#10;&#10;Description automatically generated">
            <a:extLst>
              <a:ext uri="{FF2B5EF4-FFF2-40B4-BE49-F238E27FC236}">
                <a16:creationId xmlns:a16="http://schemas.microsoft.com/office/drawing/2014/main" id="{DD06E41B-1C21-6F29-3846-FC56B0BC0E2C}"/>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31" name="Picture 2">
            <a:extLst>
              <a:ext uri="{FF2B5EF4-FFF2-40B4-BE49-F238E27FC236}">
                <a16:creationId xmlns:a16="http://schemas.microsoft.com/office/drawing/2014/main" id="{BD6FD88D-AD9B-A3EA-8668-6D6887DE75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76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a:extLst>
            <a:ext uri="{FF2B5EF4-FFF2-40B4-BE49-F238E27FC236}">
              <a16:creationId xmlns:a16="http://schemas.microsoft.com/office/drawing/2014/main" id="{8A8E5381-B1B9-6793-E306-12D080E41E2B}"/>
            </a:ext>
          </a:extLst>
        </p:cNvPr>
        <p:cNvGrpSpPr/>
        <p:nvPr/>
      </p:nvGrpSpPr>
      <p:grpSpPr>
        <a:xfrm>
          <a:off x="0" y="0"/>
          <a:ext cx="0" cy="0"/>
          <a:chOff x="0" y="0"/>
          <a:chExt cx="0" cy="0"/>
        </a:xfrm>
      </p:grpSpPr>
      <p:graphicFrame>
        <p:nvGraphicFramePr>
          <p:cNvPr id="1757" name="Diagram 1756">
            <a:extLst>
              <a:ext uri="{FF2B5EF4-FFF2-40B4-BE49-F238E27FC236}">
                <a16:creationId xmlns:a16="http://schemas.microsoft.com/office/drawing/2014/main" id="{ACDE19D4-F00D-F6F2-A5C5-768CFDAEC6C2}"/>
              </a:ext>
            </a:extLst>
          </p:cNvPr>
          <p:cNvGraphicFramePr/>
          <p:nvPr/>
        </p:nvGraphicFramePr>
        <p:xfrm>
          <a:off x="14339133" y="6315979"/>
          <a:ext cx="3170343" cy="2304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856" name="Diagram 1855">
            <a:extLst>
              <a:ext uri="{FF2B5EF4-FFF2-40B4-BE49-F238E27FC236}">
                <a16:creationId xmlns:a16="http://schemas.microsoft.com/office/drawing/2014/main" id="{6EA1800A-58B4-D724-D7C1-9B40E9407F7B}"/>
              </a:ext>
            </a:extLst>
          </p:cNvPr>
          <p:cNvGraphicFramePr/>
          <p:nvPr/>
        </p:nvGraphicFramePr>
        <p:xfrm>
          <a:off x="14821338" y="2795849"/>
          <a:ext cx="2018414" cy="175992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141" name="Diagram 2140">
            <a:extLst>
              <a:ext uri="{FF2B5EF4-FFF2-40B4-BE49-F238E27FC236}">
                <a16:creationId xmlns:a16="http://schemas.microsoft.com/office/drawing/2014/main" id="{78312776-6413-B001-D3C1-D884F66222FE}"/>
              </a:ext>
            </a:extLst>
          </p:cNvPr>
          <p:cNvGraphicFramePr/>
          <p:nvPr/>
        </p:nvGraphicFramePr>
        <p:xfrm>
          <a:off x="14339134" y="4626435"/>
          <a:ext cx="3170343" cy="230463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950" name="Group 37">
            <a:extLst>
              <a:ext uri="{FF2B5EF4-FFF2-40B4-BE49-F238E27FC236}">
                <a16:creationId xmlns:a16="http://schemas.microsoft.com/office/drawing/2014/main" id="{2F42A492-2086-B266-2EC6-582118C7BA29}"/>
              </a:ext>
            </a:extLst>
          </p:cNvPr>
          <p:cNvGrpSpPr/>
          <p:nvPr/>
        </p:nvGrpSpPr>
        <p:grpSpPr>
          <a:xfrm>
            <a:off x="-515167" y="-76027"/>
            <a:ext cx="8434524" cy="1377498"/>
            <a:chOff x="-82472" y="-66675"/>
            <a:chExt cx="3592775" cy="676275"/>
          </a:xfrm>
          <a:solidFill>
            <a:srgbClr val="1C3F60"/>
          </a:solidFill>
        </p:grpSpPr>
        <p:sp>
          <p:nvSpPr>
            <p:cNvPr id="1951" name="Freeform 38">
              <a:extLst>
                <a:ext uri="{FF2B5EF4-FFF2-40B4-BE49-F238E27FC236}">
                  <a16:creationId xmlns:a16="http://schemas.microsoft.com/office/drawing/2014/main" id="{03B53E55-EBA4-607A-130C-A4D166BE7DB1}"/>
                </a:ext>
              </a:extLst>
            </p:cNvPr>
            <p:cNvSpPr/>
            <p:nvPr/>
          </p:nvSpPr>
          <p:spPr>
            <a:xfrm>
              <a:off x="-82472" y="-66675"/>
              <a:ext cx="3592775" cy="669461"/>
            </a:xfrm>
            <a:custGeom>
              <a:avLst/>
              <a:gdLst/>
              <a:ahLst/>
              <a:cxnLst/>
              <a:rect l="l" t="t" r="r" b="b"/>
              <a:pathLst>
                <a:path w="3380667" h="609600">
                  <a:moveTo>
                    <a:pt x="203200" y="0"/>
                  </a:moveTo>
                  <a:lnTo>
                    <a:pt x="3380667" y="0"/>
                  </a:lnTo>
                  <a:lnTo>
                    <a:pt x="3177467" y="609600"/>
                  </a:lnTo>
                  <a:lnTo>
                    <a:pt x="0" y="609600"/>
                  </a:lnTo>
                  <a:lnTo>
                    <a:pt x="203200" y="0"/>
                  </a:lnTo>
                  <a:close/>
                </a:path>
              </a:pathLst>
            </a:custGeom>
            <a:grpFill/>
          </p:spPr>
          <p:txBody>
            <a:bodyPr/>
            <a:lstStyle/>
            <a:p>
              <a:endParaRPr lang="en-US"/>
            </a:p>
          </p:txBody>
        </p:sp>
        <p:sp>
          <p:nvSpPr>
            <p:cNvPr id="1952" name="TextBox 39">
              <a:extLst>
                <a:ext uri="{FF2B5EF4-FFF2-40B4-BE49-F238E27FC236}">
                  <a16:creationId xmlns:a16="http://schemas.microsoft.com/office/drawing/2014/main" id="{9E984FB3-C80B-259B-88F1-F82D4A3AE118}"/>
                </a:ext>
              </a:extLst>
            </p:cNvPr>
            <p:cNvSpPr txBox="1"/>
            <p:nvPr/>
          </p:nvSpPr>
          <p:spPr>
            <a:xfrm>
              <a:off x="101600" y="-66675"/>
              <a:ext cx="3177467" cy="676275"/>
            </a:xfrm>
            <a:prstGeom prst="rect">
              <a:avLst/>
            </a:prstGeom>
            <a:grpFill/>
          </p:spPr>
          <p:txBody>
            <a:bodyPr lIns="50800" tIns="50800" rIns="50800" bIns="50800" rtlCol="0" anchor="ctr"/>
            <a:lstStyle/>
            <a:p>
              <a:pPr algn="ctr">
                <a:lnSpc>
                  <a:spcPts val="3319"/>
                </a:lnSpc>
              </a:pPr>
              <a:endParaRPr/>
            </a:p>
          </p:txBody>
        </p:sp>
      </p:grpSp>
      <p:sp>
        <p:nvSpPr>
          <p:cNvPr id="1953" name="TextBox 45">
            <a:extLst>
              <a:ext uri="{FF2B5EF4-FFF2-40B4-BE49-F238E27FC236}">
                <a16:creationId xmlns:a16="http://schemas.microsoft.com/office/drawing/2014/main" id="{175C2953-D74B-A7B4-BD4B-F473A64756CA}"/>
              </a:ext>
            </a:extLst>
          </p:cNvPr>
          <p:cNvSpPr txBox="1"/>
          <p:nvPr/>
        </p:nvSpPr>
        <p:spPr>
          <a:xfrm>
            <a:off x="1301640" y="441526"/>
            <a:ext cx="12760882" cy="446404"/>
          </a:xfrm>
          <a:prstGeom prst="rect">
            <a:avLst/>
          </a:prstGeom>
        </p:spPr>
        <p:txBody>
          <a:bodyPr wrap="square" lIns="0" tIns="0" rIns="0" bIns="0" rtlCol="0" anchor="t">
            <a:spAutoFit/>
          </a:bodyPr>
          <a:lstStyle/>
          <a:p>
            <a:pPr>
              <a:lnSpc>
                <a:spcPts val="3319"/>
              </a:lnSpc>
            </a:pPr>
            <a:r>
              <a:rPr lang="en-US" sz="4000" err="1">
                <a:solidFill>
                  <a:srgbClr val="FFFFFF"/>
                </a:solidFill>
                <a:latin typeface="Helios Extended Bold"/>
              </a:rPr>
              <a:t>GenAI</a:t>
            </a:r>
            <a:r>
              <a:rPr lang="en-US" sz="4000">
                <a:solidFill>
                  <a:srgbClr val="FFFFFF"/>
                </a:solidFill>
                <a:latin typeface="Helios Extended Bold"/>
              </a:rPr>
              <a:t> / ML Pipeline</a:t>
            </a:r>
          </a:p>
        </p:txBody>
      </p:sp>
      <p:sp>
        <p:nvSpPr>
          <p:cNvPr id="28" name="Slide Number Placeholder 42">
            <a:extLst>
              <a:ext uri="{FF2B5EF4-FFF2-40B4-BE49-F238E27FC236}">
                <a16:creationId xmlns:a16="http://schemas.microsoft.com/office/drawing/2014/main" id="{FE14F0FD-A580-87E0-A135-2C00A33761E7}"/>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18</a:t>
            </a:fld>
            <a:endParaRPr lang="en-US">
              <a:solidFill>
                <a:srgbClr val="0B1320"/>
              </a:solidFill>
            </a:endParaRPr>
          </a:p>
        </p:txBody>
      </p:sp>
      <p:pic>
        <p:nvPicPr>
          <p:cNvPr id="29" name="Picture 28" descr="A blue and red text on a black background&#10;&#10;Description automatically generated">
            <a:extLst>
              <a:ext uri="{FF2B5EF4-FFF2-40B4-BE49-F238E27FC236}">
                <a16:creationId xmlns:a16="http://schemas.microsoft.com/office/drawing/2014/main" id="{28478D38-A7DC-4762-3782-40149D4CA902}"/>
              </a:ext>
            </a:extLst>
          </p:cNvPr>
          <p:cNvPicPr>
            <a:picLocks noChangeAspect="1"/>
          </p:cNvPicPr>
          <p:nvPr/>
        </p:nvPicPr>
        <p:blipFill>
          <a:blip r:embed="rId19"/>
          <a:stretch>
            <a:fillRect/>
          </a:stretch>
        </p:blipFill>
        <p:spPr>
          <a:xfrm>
            <a:off x="4739" y="9244826"/>
            <a:ext cx="2394850" cy="1543008"/>
          </a:xfrm>
          <a:prstGeom prst="rect">
            <a:avLst/>
          </a:prstGeom>
        </p:spPr>
      </p:pic>
      <p:pic>
        <p:nvPicPr>
          <p:cNvPr id="31" name="Picture 2">
            <a:extLst>
              <a:ext uri="{FF2B5EF4-FFF2-40B4-BE49-F238E27FC236}">
                <a16:creationId xmlns:a16="http://schemas.microsoft.com/office/drawing/2014/main" id="{A23F1C6C-00DE-1698-BF2B-B98B0C000D6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Workflow with solid fill">
            <a:extLst>
              <a:ext uri="{FF2B5EF4-FFF2-40B4-BE49-F238E27FC236}">
                <a16:creationId xmlns:a16="http://schemas.microsoft.com/office/drawing/2014/main" id="{DB2479F9-7269-37BF-40FD-E4ED52BC89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764" y="160961"/>
            <a:ext cx="914400" cy="914400"/>
          </a:xfrm>
          <a:prstGeom prst="rect">
            <a:avLst/>
          </a:prstGeom>
        </p:spPr>
      </p:pic>
      <p:pic>
        <p:nvPicPr>
          <p:cNvPr id="4" name="Graphic 3" descr="Database with solid fill">
            <a:extLst>
              <a:ext uri="{FF2B5EF4-FFF2-40B4-BE49-F238E27FC236}">
                <a16:creationId xmlns:a16="http://schemas.microsoft.com/office/drawing/2014/main" id="{0292E271-1704-7523-383B-A62CF93799B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916149" y="3384709"/>
            <a:ext cx="2855018" cy="2855018"/>
          </a:xfrm>
          <a:prstGeom prst="rect">
            <a:avLst/>
          </a:prstGeom>
        </p:spPr>
      </p:pic>
      <p:sp>
        <p:nvSpPr>
          <p:cNvPr id="8" name="Rectangle 7">
            <a:extLst>
              <a:ext uri="{FF2B5EF4-FFF2-40B4-BE49-F238E27FC236}">
                <a16:creationId xmlns:a16="http://schemas.microsoft.com/office/drawing/2014/main" id="{285F51F9-D496-9315-6FF0-66B47D522118}"/>
              </a:ext>
            </a:extLst>
          </p:cNvPr>
          <p:cNvSpPr/>
          <p:nvPr/>
        </p:nvSpPr>
        <p:spPr>
          <a:xfrm>
            <a:off x="451901" y="2249890"/>
            <a:ext cx="4798671" cy="15949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DF6A63-04A2-0AA7-C48B-460A8EFA5FFB}"/>
              </a:ext>
            </a:extLst>
          </p:cNvPr>
          <p:cNvSpPr txBox="1"/>
          <p:nvPr/>
        </p:nvSpPr>
        <p:spPr>
          <a:xfrm>
            <a:off x="1060534" y="2271600"/>
            <a:ext cx="4011641" cy="707886"/>
          </a:xfrm>
          <a:prstGeom prst="rect">
            <a:avLst/>
          </a:prstGeom>
          <a:noFill/>
        </p:spPr>
        <p:txBody>
          <a:bodyPr wrap="square" rtlCol="0">
            <a:spAutoFit/>
          </a:bodyPr>
          <a:lstStyle/>
          <a:p>
            <a:r>
              <a:rPr lang="en-US" sz="4000" b="1">
                <a:solidFill>
                  <a:schemeClr val="bg1"/>
                </a:solidFill>
              </a:rPr>
              <a:t>Text Embeddings</a:t>
            </a:r>
          </a:p>
        </p:txBody>
      </p:sp>
      <p:sp>
        <p:nvSpPr>
          <p:cNvPr id="11" name="Rectangle: Rounded Corners 4">
            <a:extLst>
              <a:ext uri="{FF2B5EF4-FFF2-40B4-BE49-F238E27FC236}">
                <a16:creationId xmlns:a16="http://schemas.microsoft.com/office/drawing/2014/main" id="{38322361-6E82-2357-ED38-16189D7DE7C9}"/>
              </a:ext>
            </a:extLst>
          </p:cNvPr>
          <p:cNvSpPr txBox="1"/>
          <p:nvPr/>
        </p:nvSpPr>
        <p:spPr>
          <a:xfrm>
            <a:off x="744964" y="3053995"/>
            <a:ext cx="4212455" cy="523930"/>
          </a:xfrm>
          <a:prstGeom prst="rect">
            <a:avLst/>
          </a:prstGeom>
          <a:solidFill>
            <a:schemeClr val="accent3"/>
          </a:solidFill>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400" b="1" kern="1200"/>
              <a:t>Text – Embedding – Small – 3*</a:t>
            </a:r>
          </a:p>
        </p:txBody>
      </p:sp>
      <p:sp>
        <p:nvSpPr>
          <p:cNvPr id="12" name="TextBox 5">
            <a:extLst>
              <a:ext uri="{FF2B5EF4-FFF2-40B4-BE49-F238E27FC236}">
                <a16:creationId xmlns:a16="http://schemas.microsoft.com/office/drawing/2014/main" id="{D951AEDE-B68B-08D5-4CF6-D241AE676023}"/>
              </a:ext>
            </a:extLst>
          </p:cNvPr>
          <p:cNvSpPr txBox="1"/>
          <p:nvPr/>
        </p:nvSpPr>
        <p:spPr>
          <a:xfrm>
            <a:off x="893461" y="2559328"/>
            <a:ext cx="5598686" cy="1067600"/>
          </a:xfrm>
          <a:prstGeom prst="rect">
            <a:avLst/>
          </a:prstGeom>
        </p:spPr>
        <p:txBody>
          <a:bodyPr wrap="square" lIns="0" tIns="0" rIns="0" bIns="0" rtlCol="0" anchor="t">
            <a:spAutoFit/>
          </a:bodyPr>
          <a:lstStyle/>
          <a:p>
            <a:pPr>
              <a:lnSpc>
                <a:spcPts val="9470"/>
              </a:lnSpc>
            </a:pPr>
            <a:r>
              <a:rPr lang="en-US" sz="3600">
                <a:solidFill>
                  <a:srgbClr val="0B1320"/>
                </a:solidFill>
                <a:latin typeface="League Spartan"/>
              </a:rPr>
              <a:t>Filtered Log Subset</a:t>
            </a:r>
            <a:endParaRPr lang="en-US" sz="1100"/>
          </a:p>
        </p:txBody>
      </p:sp>
      <p:sp>
        <p:nvSpPr>
          <p:cNvPr id="2" name="Rectangle: Rounded Corners 4">
            <a:extLst>
              <a:ext uri="{FF2B5EF4-FFF2-40B4-BE49-F238E27FC236}">
                <a16:creationId xmlns:a16="http://schemas.microsoft.com/office/drawing/2014/main" id="{DDD4CDFA-ED90-00F1-FC64-95F98EA57F9A}"/>
              </a:ext>
            </a:extLst>
          </p:cNvPr>
          <p:cNvSpPr txBox="1"/>
          <p:nvPr/>
        </p:nvSpPr>
        <p:spPr>
          <a:xfrm>
            <a:off x="447466" y="1880290"/>
            <a:ext cx="3555889" cy="409665"/>
          </a:xfrm>
          <a:prstGeom prst="rect">
            <a:avLst/>
          </a:prstGeom>
          <a:solidFill>
            <a:srgbClr val="FFC000"/>
          </a:solidFill>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800" b="1" kern="1200"/>
              <a:t>Embedding Model</a:t>
            </a:r>
          </a:p>
        </p:txBody>
      </p:sp>
      <p:sp>
        <p:nvSpPr>
          <p:cNvPr id="5" name="Heptagon 4">
            <a:extLst>
              <a:ext uri="{FF2B5EF4-FFF2-40B4-BE49-F238E27FC236}">
                <a16:creationId xmlns:a16="http://schemas.microsoft.com/office/drawing/2014/main" id="{A27636F7-DF7C-212D-F977-85A695C0F212}"/>
              </a:ext>
            </a:extLst>
          </p:cNvPr>
          <p:cNvSpPr/>
          <p:nvPr/>
        </p:nvSpPr>
        <p:spPr>
          <a:xfrm>
            <a:off x="117340" y="1773537"/>
            <a:ext cx="702892" cy="635268"/>
          </a:xfrm>
          <a:prstGeom prst="heptagon">
            <a:avLst/>
          </a:prstGeom>
          <a:solidFill>
            <a:srgbClr val="0B13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pic>
        <p:nvPicPr>
          <p:cNvPr id="13" name="Picture 12">
            <a:extLst>
              <a:ext uri="{FF2B5EF4-FFF2-40B4-BE49-F238E27FC236}">
                <a16:creationId xmlns:a16="http://schemas.microsoft.com/office/drawing/2014/main" id="{1854CDD1-1235-2F42-0DFC-800273AD1316}"/>
              </a:ext>
            </a:extLst>
          </p:cNvPr>
          <p:cNvPicPr>
            <a:picLocks noChangeAspect="1"/>
          </p:cNvPicPr>
          <p:nvPr/>
        </p:nvPicPr>
        <p:blipFill>
          <a:blip r:embed="rId25"/>
          <a:stretch>
            <a:fillRect/>
          </a:stretch>
        </p:blipFill>
        <p:spPr>
          <a:xfrm>
            <a:off x="447466" y="4095779"/>
            <a:ext cx="16982830" cy="4735506"/>
          </a:xfrm>
          <a:prstGeom prst="rect">
            <a:avLst/>
          </a:prstGeom>
        </p:spPr>
      </p:pic>
      <p:sp>
        <p:nvSpPr>
          <p:cNvPr id="17" name="Rectangle 16">
            <a:extLst>
              <a:ext uri="{FF2B5EF4-FFF2-40B4-BE49-F238E27FC236}">
                <a16:creationId xmlns:a16="http://schemas.microsoft.com/office/drawing/2014/main" id="{6796DC0C-8D2C-1E1E-DE89-60EBDE9B5D6B}"/>
              </a:ext>
            </a:extLst>
          </p:cNvPr>
          <p:cNvSpPr/>
          <p:nvPr/>
        </p:nvSpPr>
        <p:spPr>
          <a:xfrm>
            <a:off x="6756069" y="2537337"/>
            <a:ext cx="4365623" cy="130054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25D73D-F3A2-7194-EF67-C2415E5A6705}"/>
              </a:ext>
            </a:extLst>
          </p:cNvPr>
          <p:cNvSpPr txBox="1"/>
          <p:nvPr/>
        </p:nvSpPr>
        <p:spPr>
          <a:xfrm>
            <a:off x="7268492" y="2546199"/>
            <a:ext cx="3836951" cy="523220"/>
          </a:xfrm>
          <a:prstGeom prst="rect">
            <a:avLst/>
          </a:prstGeom>
          <a:noFill/>
        </p:spPr>
        <p:txBody>
          <a:bodyPr wrap="square" rtlCol="0">
            <a:spAutoFit/>
          </a:bodyPr>
          <a:lstStyle/>
          <a:p>
            <a:r>
              <a:rPr lang="en-US" sz="2800" b="1">
                <a:solidFill>
                  <a:schemeClr val="bg1"/>
                </a:solidFill>
              </a:rPr>
              <a:t>Unsupervised Learning</a:t>
            </a:r>
          </a:p>
        </p:txBody>
      </p:sp>
      <p:sp>
        <p:nvSpPr>
          <p:cNvPr id="20" name="Rectangle: Rounded Corners 4">
            <a:extLst>
              <a:ext uri="{FF2B5EF4-FFF2-40B4-BE49-F238E27FC236}">
                <a16:creationId xmlns:a16="http://schemas.microsoft.com/office/drawing/2014/main" id="{F7C0D15B-5093-916A-3191-AF4E10F19707}"/>
              </a:ext>
            </a:extLst>
          </p:cNvPr>
          <p:cNvSpPr txBox="1"/>
          <p:nvPr/>
        </p:nvSpPr>
        <p:spPr>
          <a:xfrm>
            <a:off x="6853292" y="2164479"/>
            <a:ext cx="3836951" cy="409665"/>
          </a:xfrm>
          <a:prstGeom prst="rect">
            <a:avLst/>
          </a:prstGeom>
          <a:solidFill>
            <a:schemeClr val="accent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800" b="1" kern="1200"/>
              <a:t>Anomaly Detection</a:t>
            </a:r>
          </a:p>
        </p:txBody>
      </p:sp>
      <p:sp>
        <p:nvSpPr>
          <p:cNvPr id="21" name="Heptagon 20">
            <a:extLst>
              <a:ext uri="{FF2B5EF4-FFF2-40B4-BE49-F238E27FC236}">
                <a16:creationId xmlns:a16="http://schemas.microsoft.com/office/drawing/2014/main" id="{7FCE7161-26E6-F688-93C4-C6E4101D262D}"/>
              </a:ext>
            </a:extLst>
          </p:cNvPr>
          <p:cNvSpPr/>
          <p:nvPr/>
        </p:nvSpPr>
        <p:spPr>
          <a:xfrm>
            <a:off x="6478714" y="2031721"/>
            <a:ext cx="702892" cy="635268"/>
          </a:xfrm>
          <a:prstGeom prst="heptagon">
            <a:avLst/>
          </a:prstGeom>
          <a:solidFill>
            <a:srgbClr val="0B13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2" name="Rectangle: Rounded Corners 4">
            <a:extLst>
              <a:ext uri="{FF2B5EF4-FFF2-40B4-BE49-F238E27FC236}">
                <a16:creationId xmlns:a16="http://schemas.microsoft.com/office/drawing/2014/main" id="{31044B8E-8620-FBBE-4174-C216C216D2DA}"/>
              </a:ext>
            </a:extLst>
          </p:cNvPr>
          <p:cNvSpPr txBox="1"/>
          <p:nvPr/>
        </p:nvSpPr>
        <p:spPr>
          <a:xfrm>
            <a:off x="7393439" y="3051080"/>
            <a:ext cx="3148688" cy="517483"/>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800" b="1" kern="1200"/>
              <a:t>Isolation Forest</a:t>
            </a:r>
          </a:p>
        </p:txBody>
      </p:sp>
      <p:sp>
        <p:nvSpPr>
          <p:cNvPr id="38" name="Rectangle 37">
            <a:extLst>
              <a:ext uri="{FF2B5EF4-FFF2-40B4-BE49-F238E27FC236}">
                <a16:creationId xmlns:a16="http://schemas.microsoft.com/office/drawing/2014/main" id="{EEBAFC6A-CC2B-F4DA-594F-9AC09DE1B629}"/>
              </a:ext>
            </a:extLst>
          </p:cNvPr>
          <p:cNvSpPr/>
          <p:nvPr/>
        </p:nvSpPr>
        <p:spPr>
          <a:xfrm>
            <a:off x="447466" y="5019616"/>
            <a:ext cx="4801018" cy="130054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C7E4903-6669-D61B-C57F-73679D187FB6}"/>
              </a:ext>
            </a:extLst>
          </p:cNvPr>
          <p:cNvSpPr txBox="1"/>
          <p:nvPr/>
        </p:nvSpPr>
        <p:spPr>
          <a:xfrm>
            <a:off x="1060398" y="5071084"/>
            <a:ext cx="3836951" cy="523220"/>
          </a:xfrm>
          <a:prstGeom prst="rect">
            <a:avLst/>
          </a:prstGeom>
          <a:noFill/>
        </p:spPr>
        <p:txBody>
          <a:bodyPr wrap="square" rtlCol="0">
            <a:spAutoFit/>
          </a:bodyPr>
          <a:lstStyle/>
          <a:p>
            <a:r>
              <a:rPr lang="en-US" sz="2800" b="1">
                <a:solidFill>
                  <a:schemeClr val="bg1"/>
                </a:solidFill>
              </a:rPr>
              <a:t>Unsupervised Learning</a:t>
            </a:r>
          </a:p>
        </p:txBody>
      </p:sp>
      <p:sp>
        <p:nvSpPr>
          <p:cNvPr id="40" name="Rectangle: Rounded Corners 4">
            <a:extLst>
              <a:ext uri="{FF2B5EF4-FFF2-40B4-BE49-F238E27FC236}">
                <a16:creationId xmlns:a16="http://schemas.microsoft.com/office/drawing/2014/main" id="{E6434C62-236B-0ECC-C208-13B5189E53D2}"/>
              </a:ext>
            </a:extLst>
          </p:cNvPr>
          <p:cNvSpPr txBox="1"/>
          <p:nvPr/>
        </p:nvSpPr>
        <p:spPr>
          <a:xfrm>
            <a:off x="589159" y="4631952"/>
            <a:ext cx="2493933" cy="409665"/>
          </a:xfrm>
          <a:prstGeom prst="rect">
            <a:avLst/>
          </a:prstGeom>
          <a:solidFill>
            <a:schemeClr val="accent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800" b="1" kern="1200"/>
              <a:t>Clustering</a:t>
            </a:r>
          </a:p>
        </p:txBody>
      </p:sp>
      <p:sp>
        <p:nvSpPr>
          <p:cNvPr id="41" name="Heptagon 40">
            <a:extLst>
              <a:ext uri="{FF2B5EF4-FFF2-40B4-BE49-F238E27FC236}">
                <a16:creationId xmlns:a16="http://schemas.microsoft.com/office/drawing/2014/main" id="{6CC6DF3D-2755-3F47-F6A3-06848E0DD064}"/>
              </a:ext>
            </a:extLst>
          </p:cNvPr>
          <p:cNvSpPr/>
          <p:nvPr/>
        </p:nvSpPr>
        <p:spPr>
          <a:xfrm>
            <a:off x="184631" y="4462828"/>
            <a:ext cx="702892" cy="635268"/>
          </a:xfrm>
          <a:prstGeom prst="heptagon">
            <a:avLst/>
          </a:prstGeom>
          <a:solidFill>
            <a:srgbClr val="0B13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42" name="Rectangle 41">
            <a:extLst>
              <a:ext uri="{FF2B5EF4-FFF2-40B4-BE49-F238E27FC236}">
                <a16:creationId xmlns:a16="http://schemas.microsoft.com/office/drawing/2014/main" id="{9417F5E5-E730-E04C-BD1E-C0F5992E8765}"/>
              </a:ext>
            </a:extLst>
          </p:cNvPr>
          <p:cNvSpPr/>
          <p:nvPr/>
        </p:nvSpPr>
        <p:spPr>
          <a:xfrm>
            <a:off x="447466" y="7498498"/>
            <a:ext cx="4801018" cy="190717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aphicFrame>
        <p:nvGraphicFramePr>
          <p:cNvPr id="43" name="Diagram 42">
            <a:extLst>
              <a:ext uri="{FF2B5EF4-FFF2-40B4-BE49-F238E27FC236}">
                <a16:creationId xmlns:a16="http://schemas.microsoft.com/office/drawing/2014/main" id="{85782996-270F-EFC7-3062-415134850A11}"/>
              </a:ext>
            </a:extLst>
          </p:cNvPr>
          <p:cNvGraphicFramePr/>
          <p:nvPr>
            <p:extLst>
              <p:ext uri="{D42A27DB-BD31-4B8C-83A1-F6EECF244321}">
                <p14:modId xmlns:p14="http://schemas.microsoft.com/office/powerpoint/2010/main" val="2348558380"/>
              </p:ext>
            </p:extLst>
          </p:nvPr>
        </p:nvGraphicFramePr>
        <p:xfrm>
          <a:off x="1221730" y="7351670"/>
          <a:ext cx="3170343" cy="2304639"/>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sp>
        <p:nvSpPr>
          <p:cNvPr id="44" name="TextBox 43">
            <a:extLst>
              <a:ext uri="{FF2B5EF4-FFF2-40B4-BE49-F238E27FC236}">
                <a16:creationId xmlns:a16="http://schemas.microsoft.com/office/drawing/2014/main" id="{C28CA1F5-D550-0EF4-BB69-EC61BAD331E5}"/>
              </a:ext>
            </a:extLst>
          </p:cNvPr>
          <p:cNvSpPr txBox="1"/>
          <p:nvPr/>
        </p:nvSpPr>
        <p:spPr>
          <a:xfrm>
            <a:off x="-9240512" y="13786381"/>
            <a:ext cx="271083" cy="5262979"/>
          </a:xfrm>
          <a:prstGeom prst="rect">
            <a:avLst/>
          </a:prstGeom>
          <a:noFill/>
        </p:spPr>
        <p:txBody>
          <a:bodyPr wrap="square" rtlCol="0">
            <a:spAutoFit/>
          </a:bodyPr>
          <a:lstStyle/>
          <a:p>
            <a:r>
              <a:rPr lang="en-US" sz="2800" b="1">
                <a:solidFill>
                  <a:schemeClr val="bg1"/>
                </a:solidFill>
              </a:rPr>
              <a:t>Generative AI</a:t>
            </a:r>
          </a:p>
        </p:txBody>
      </p:sp>
      <p:sp>
        <p:nvSpPr>
          <p:cNvPr id="46" name="Rectangle 45">
            <a:extLst>
              <a:ext uri="{FF2B5EF4-FFF2-40B4-BE49-F238E27FC236}">
                <a16:creationId xmlns:a16="http://schemas.microsoft.com/office/drawing/2014/main" id="{E0C034D0-135C-A7B1-B8EC-BCEA3D9BECFC}"/>
              </a:ext>
            </a:extLst>
          </p:cNvPr>
          <p:cNvSpPr/>
          <p:nvPr/>
        </p:nvSpPr>
        <p:spPr>
          <a:xfrm>
            <a:off x="6779393" y="4915338"/>
            <a:ext cx="4386962" cy="449033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aphicFrame>
        <p:nvGraphicFramePr>
          <p:cNvPr id="48" name="Diagram 47">
            <a:extLst>
              <a:ext uri="{FF2B5EF4-FFF2-40B4-BE49-F238E27FC236}">
                <a16:creationId xmlns:a16="http://schemas.microsoft.com/office/drawing/2014/main" id="{02434644-85F3-53FD-1B10-F53747FDCBE8}"/>
              </a:ext>
            </a:extLst>
          </p:cNvPr>
          <p:cNvGraphicFramePr/>
          <p:nvPr>
            <p:extLst>
              <p:ext uri="{D42A27DB-BD31-4B8C-83A1-F6EECF244321}">
                <p14:modId xmlns:p14="http://schemas.microsoft.com/office/powerpoint/2010/main" val="4026577743"/>
              </p:ext>
            </p:extLst>
          </p:nvPr>
        </p:nvGraphicFramePr>
        <p:xfrm>
          <a:off x="7817579" y="8243697"/>
          <a:ext cx="2270758" cy="845488"/>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pic>
        <p:nvPicPr>
          <p:cNvPr id="50" name="Picture 2">
            <a:extLst>
              <a:ext uri="{FF2B5EF4-FFF2-40B4-BE49-F238E27FC236}">
                <a16:creationId xmlns:a16="http://schemas.microsoft.com/office/drawing/2014/main" id="{981A065F-D24B-F684-8A9D-69B1CD6F76CC}"/>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541440" y="6005671"/>
            <a:ext cx="3021726" cy="3021726"/>
          </a:xfrm>
          <a:prstGeom prst="rect">
            <a:avLst/>
          </a:prstGeom>
          <a:noFill/>
          <a:extLst>
            <a:ext uri="{909E8E84-426E-40DD-AFC4-6F175D3DCCD1}">
              <a14:hiddenFill xmlns:a14="http://schemas.microsoft.com/office/drawing/2010/main">
                <a:solidFill>
                  <a:srgbClr val="FFFFFF"/>
                </a:solidFill>
              </a14:hiddenFill>
            </a:ext>
          </a:extLst>
        </p:spPr>
      </p:pic>
      <p:sp>
        <p:nvSpPr>
          <p:cNvPr id="52" name="Arrow: Right 51">
            <a:extLst>
              <a:ext uri="{FF2B5EF4-FFF2-40B4-BE49-F238E27FC236}">
                <a16:creationId xmlns:a16="http://schemas.microsoft.com/office/drawing/2014/main" id="{F813DC58-8131-46D4-B124-7A7C1824DC1A}"/>
              </a:ext>
            </a:extLst>
          </p:cNvPr>
          <p:cNvSpPr/>
          <p:nvPr/>
        </p:nvSpPr>
        <p:spPr>
          <a:xfrm>
            <a:off x="5491800" y="2923410"/>
            <a:ext cx="929867" cy="46702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16F66572-6814-BEAA-1C5B-423A3C22F0E9}"/>
              </a:ext>
            </a:extLst>
          </p:cNvPr>
          <p:cNvSpPr/>
          <p:nvPr/>
        </p:nvSpPr>
        <p:spPr>
          <a:xfrm rot="5400000">
            <a:off x="2506621" y="4042098"/>
            <a:ext cx="559912" cy="46702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4">
            <a:extLst>
              <a:ext uri="{FF2B5EF4-FFF2-40B4-BE49-F238E27FC236}">
                <a16:creationId xmlns:a16="http://schemas.microsoft.com/office/drawing/2014/main" id="{241046D4-37C3-FB04-C61F-34A7FAC481DB}"/>
              </a:ext>
            </a:extLst>
          </p:cNvPr>
          <p:cNvSpPr txBox="1"/>
          <p:nvPr/>
        </p:nvSpPr>
        <p:spPr>
          <a:xfrm>
            <a:off x="7023315" y="4555562"/>
            <a:ext cx="2675653" cy="409665"/>
          </a:xfrm>
          <a:prstGeom prst="rect">
            <a:avLst/>
          </a:prstGeom>
          <a:solidFill>
            <a:srgbClr val="002060"/>
          </a:solidFill>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800" b="1" kern="1200"/>
              <a:t>Generative AI</a:t>
            </a:r>
          </a:p>
        </p:txBody>
      </p:sp>
      <p:sp>
        <p:nvSpPr>
          <p:cNvPr id="55" name="Heptagon 54">
            <a:extLst>
              <a:ext uri="{FF2B5EF4-FFF2-40B4-BE49-F238E27FC236}">
                <a16:creationId xmlns:a16="http://schemas.microsoft.com/office/drawing/2014/main" id="{FDA688F7-8B5D-333C-D64A-8C7448523497}"/>
              </a:ext>
            </a:extLst>
          </p:cNvPr>
          <p:cNvSpPr/>
          <p:nvPr/>
        </p:nvSpPr>
        <p:spPr>
          <a:xfrm>
            <a:off x="6515987" y="4451481"/>
            <a:ext cx="702892" cy="635268"/>
          </a:xfrm>
          <a:prstGeom prst="heptagon">
            <a:avLst/>
          </a:prstGeom>
          <a:solidFill>
            <a:srgbClr val="0B13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56" name="Rectangle: Rounded Corners 4">
            <a:extLst>
              <a:ext uri="{FF2B5EF4-FFF2-40B4-BE49-F238E27FC236}">
                <a16:creationId xmlns:a16="http://schemas.microsoft.com/office/drawing/2014/main" id="{B3AF795A-DD97-D7CE-9A07-9495BD21EC08}"/>
              </a:ext>
            </a:extLst>
          </p:cNvPr>
          <p:cNvSpPr txBox="1"/>
          <p:nvPr/>
        </p:nvSpPr>
        <p:spPr>
          <a:xfrm>
            <a:off x="685192" y="7123331"/>
            <a:ext cx="3549924" cy="409665"/>
          </a:xfrm>
          <a:prstGeom prst="rect">
            <a:avLst/>
          </a:prstGeom>
          <a:solidFill>
            <a:srgbClr val="002060"/>
          </a:solidFill>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800" b="1" kern="1200" dirty="0"/>
              <a:t>Summarize Clusters</a:t>
            </a:r>
          </a:p>
        </p:txBody>
      </p:sp>
      <p:sp>
        <p:nvSpPr>
          <p:cNvPr id="57" name="Heptagon 56">
            <a:extLst>
              <a:ext uri="{FF2B5EF4-FFF2-40B4-BE49-F238E27FC236}">
                <a16:creationId xmlns:a16="http://schemas.microsoft.com/office/drawing/2014/main" id="{43F404D5-30E9-7691-F2D1-BBF2A0F519F4}"/>
              </a:ext>
            </a:extLst>
          </p:cNvPr>
          <p:cNvSpPr/>
          <p:nvPr/>
        </p:nvSpPr>
        <p:spPr>
          <a:xfrm>
            <a:off x="184170" y="7021396"/>
            <a:ext cx="702892" cy="635268"/>
          </a:xfrm>
          <a:prstGeom prst="heptagon">
            <a:avLst/>
          </a:prstGeom>
          <a:solidFill>
            <a:srgbClr val="0B13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pic>
        <p:nvPicPr>
          <p:cNvPr id="1030" name="Picture 6">
            <a:extLst>
              <a:ext uri="{FF2B5EF4-FFF2-40B4-BE49-F238E27FC236}">
                <a16:creationId xmlns:a16="http://schemas.microsoft.com/office/drawing/2014/main" id="{63EC449E-A251-14FF-674B-9CFB7AE604A9}"/>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535438" y="8534711"/>
            <a:ext cx="2372753" cy="64323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891159FA-7069-C990-2C3E-68DB0C250D27}"/>
              </a:ext>
            </a:extLst>
          </p:cNvPr>
          <p:cNvSpPr txBox="1"/>
          <p:nvPr/>
        </p:nvSpPr>
        <p:spPr>
          <a:xfrm>
            <a:off x="7049307" y="4985472"/>
            <a:ext cx="3836951" cy="954107"/>
          </a:xfrm>
          <a:prstGeom prst="rect">
            <a:avLst/>
          </a:prstGeom>
          <a:noFill/>
        </p:spPr>
        <p:txBody>
          <a:bodyPr wrap="square" rtlCol="0">
            <a:spAutoFit/>
          </a:bodyPr>
          <a:lstStyle/>
          <a:p>
            <a:pPr algn="ctr"/>
            <a:r>
              <a:rPr lang="en-US" sz="2800" b="1">
                <a:solidFill>
                  <a:schemeClr val="bg1"/>
                </a:solidFill>
              </a:rPr>
              <a:t>Log Analysis Assistant</a:t>
            </a:r>
          </a:p>
          <a:p>
            <a:pPr algn="ctr"/>
            <a:r>
              <a:rPr lang="en-US" sz="2800" b="1">
                <a:solidFill>
                  <a:schemeClr val="bg1"/>
                </a:solidFill>
              </a:rPr>
              <a:t>(RAG)</a:t>
            </a:r>
          </a:p>
        </p:txBody>
      </p:sp>
      <p:sp>
        <p:nvSpPr>
          <p:cNvPr id="61" name="TextBox 60">
            <a:extLst>
              <a:ext uri="{FF2B5EF4-FFF2-40B4-BE49-F238E27FC236}">
                <a16:creationId xmlns:a16="http://schemas.microsoft.com/office/drawing/2014/main" id="{3DCA5888-58E6-9A41-11B8-A0E3B541F26A}"/>
              </a:ext>
            </a:extLst>
          </p:cNvPr>
          <p:cNvSpPr txBox="1"/>
          <p:nvPr/>
        </p:nvSpPr>
        <p:spPr>
          <a:xfrm>
            <a:off x="585429" y="7621090"/>
            <a:ext cx="4486746" cy="830997"/>
          </a:xfrm>
          <a:prstGeom prst="rect">
            <a:avLst/>
          </a:prstGeom>
          <a:noFill/>
        </p:spPr>
        <p:txBody>
          <a:bodyPr wrap="square" rtlCol="0">
            <a:spAutoFit/>
          </a:bodyPr>
          <a:lstStyle/>
          <a:p>
            <a:pPr algn="ctr"/>
            <a:r>
              <a:rPr lang="en-US" sz="2400" b="1" dirty="0">
                <a:solidFill>
                  <a:schemeClr val="bg1"/>
                </a:solidFill>
              </a:rPr>
              <a:t>LLM Completions (GPT 4 Turbo) </a:t>
            </a:r>
          </a:p>
          <a:p>
            <a:pPr algn="ctr"/>
            <a:r>
              <a:rPr lang="en-US" sz="2400" b="1" dirty="0">
                <a:solidFill>
                  <a:schemeClr val="bg1"/>
                </a:solidFill>
              </a:rPr>
              <a:t>+ Prompt Engineering</a:t>
            </a:r>
          </a:p>
        </p:txBody>
      </p:sp>
      <p:sp>
        <p:nvSpPr>
          <p:cNvPr id="63" name="Arrow: Right 62">
            <a:extLst>
              <a:ext uri="{FF2B5EF4-FFF2-40B4-BE49-F238E27FC236}">
                <a16:creationId xmlns:a16="http://schemas.microsoft.com/office/drawing/2014/main" id="{754CD6FF-A3D2-884E-0E35-0EC4EEC198F3}"/>
              </a:ext>
            </a:extLst>
          </p:cNvPr>
          <p:cNvSpPr/>
          <p:nvPr/>
        </p:nvSpPr>
        <p:spPr>
          <a:xfrm rot="5400000">
            <a:off x="2465406" y="6563150"/>
            <a:ext cx="559912" cy="46702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7" name="Rectangle: Rounded Corners 4">
            <a:extLst>
              <a:ext uri="{FF2B5EF4-FFF2-40B4-BE49-F238E27FC236}">
                <a16:creationId xmlns:a16="http://schemas.microsoft.com/office/drawing/2014/main" id="{69F57AF8-FBC8-FB90-3675-2BF410537762}"/>
              </a:ext>
            </a:extLst>
          </p:cNvPr>
          <p:cNvSpPr txBox="1"/>
          <p:nvPr/>
        </p:nvSpPr>
        <p:spPr>
          <a:xfrm>
            <a:off x="1404529" y="5622758"/>
            <a:ext cx="3148688" cy="517483"/>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800" b="1" kern="1200"/>
              <a:t>K-Means Cluster</a:t>
            </a:r>
          </a:p>
        </p:txBody>
      </p:sp>
      <p:sp>
        <p:nvSpPr>
          <p:cNvPr id="1858" name="Arrow: Right 1857">
            <a:extLst>
              <a:ext uri="{FF2B5EF4-FFF2-40B4-BE49-F238E27FC236}">
                <a16:creationId xmlns:a16="http://schemas.microsoft.com/office/drawing/2014/main" id="{5C67B5BB-E503-FFDE-B49E-FDBDCFBFEAEF}"/>
              </a:ext>
            </a:extLst>
          </p:cNvPr>
          <p:cNvSpPr/>
          <p:nvPr/>
        </p:nvSpPr>
        <p:spPr>
          <a:xfrm rot="5400000">
            <a:off x="8630533" y="3984742"/>
            <a:ext cx="559912" cy="46702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9" name="Arrow: Right 1858">
            <a:extLst>
              <a:ext uri="{FF2B5EF4-FFF2-40B4-BE49-F238E27FC236}">
                <a16:creationId xmlns:a16="http://schemas.microsoft.com/office/drawing/2014/main" id="{BC30CB64-E195-3B9D-EEAE-0AF09350CC98}"/>
              </a:ext>
            </a:extLst>
          </p:cNvPr>
          <p:cNvSpPr/>
          <p:nvPr/>
        </p:nvSpPr>
        <p:spPr>
          <a:xfrm>
            <a:off x="5562280" y="8112654"/>
            <a:ext cx="929867" cy="46702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0" name="Connector: Elbow 1859">
            <a:extLst>
              <a:ext uri="{FF2B5EF4-FFF2-40B4-BE49-F238E27FC236}">
                <a16:creationId xmlns:a16="http://schemas.microsoft.com/office/drawing/2014/main" id="{ABF49BC1-BE76-0BDF-C15E-DAADCF080BC0}"/>
              </a:ext>
            </a:extLst>
          </p:cNvPr>
          <p:cNvCxnSpPr>
            <a:cxnSpLocks/>
          </p:cNvCxnSpPr>
          <p:nvPr/>
        </p:nvCxnSpPr>
        <p:spPr>
          <a:xfrm flipV="1">
            <a:off x="11172535" y="5027015"/>
            <a:ext cx="2255021" cy="2248152"/>
          </a:xfrm>
          <a:prstGeom prst="bentConnector3">
            <a:avLst>
              <a:gd name="adj1" fmla="val 50000"/>
            </a:avLst>
          </a:prstGeom>
          <a:ln w="762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875" name="Rectangle 1874">
            <a:extLst>
              <a:ext uri="{FF2B5EF4-FFF2-40B4-BE49-F238E27FC236}">
                <a16:creationId xmlns:a16="http://schemas.microsoft.com/office/drawing/2014/main" id="{AD635518-3DCA-7E09-6096-24C8B2C7AC73}"/>
              </a:ext>
            </a:extLst>
          </p:cNvPr>
          <p:cNvSpPr/>
          <p:nvPr/>
        </p:nvSpPr>
        <p:spPr>
          <a:xfrm>
            <a:off x="13461992" y="2385690"/>
            <a:ext cx="3626309" cy="473550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nvGrpSpPr>
          <p:cNvPr id="1876" name="Group 1875">
            <a:extLst>
              <a:ext uri="{FF2B5EF4-FFF2-40B4-BE49-F238E27FC236}">
                <a16:creationId xmlns:a16="http://schemas.microsoft.com/office/drawing/2014/main" id="{AC50D9E4-F0F4-67C5-0356-A465529CC5B2}"/>
              </a:ext>
            </a:extLst>
          </p:cNvPr>
          <p:cNvGrpSpPr/>
          <p:nvPr/>
        </p:nvGrpSpPr>
        <p:grpSpPr>
          <a:xfrm>
            <a:off x="13844777" y="2744486"/>
            <a:ext cx="2854609" cy="824077"/>
            <a:chOff x="0" y="489119"/>
            <a:chExt cx="3166198" cy="1117180"/>
          </a:xfrm>
        </p:grpSpPr>
        <p:sp>
          <p:nvSpPr>
            <p:cNvPr id="1877" name="Rectangle: Rounded Corners 1876">
              <a:extLst>
                <a:ext uri="{FF2B5EF4-FFF2-40B4-BE49-F238E27FC236}">
                  <a16:creationId xmlns:a16="http://schemas.microsoft.com/office/drawing/2014/main" id="{BF451CA3-05AC-1A7D-1903-CC56A13B2555}"/>
                </a:ext>
              </a:extLst>
            </p:cNvPr>
            <p:cNvSpPr/>
            <p:nvPr/>
          </p:nvSpPr>
          <p:spPr>
            <a:xfrm>
              <a:off x="0" y="489119"/>
              <a:ext cx="3166198" cy="1117180"/>
            </a:xfrm>
            <a:prstGeom prst="roundRect">
              <a:avLst>
                <a:gd name="adj" fmla="val 10000"/>
              </a:avLst>
            </a:pr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878" name="Rectangle: Rounded Corners 4">
              <a:extLst>
                <a:ext uri="{FF2B5EF4-FFF2-40B4-BE49-F238E27FC236}">
                  <a16:creationId xmlns:a16="http://schemas.microsoft.com/office/drawing/2014/main" id="{BDE95BC9-8ED6-ABB5-AB33-1C86B0C04843}"/>
                </a:ext>
              </a:extLst>
            </p:cNvPr>
            <p:cNvSpPr txBox="1"/>
            <p:nvPr/>
          </p:nvSpPr>
          <p:spPr>
            <a:xfrm>
              <a:off x="32721" y="521840"/>
              <a:ext cx="3100756" cy="1051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3200" b="0" kern="1200"/>
                <a:t>Summaries</a:t>
              </a:r>
              <a:endParaRPr lang="en-US" sz="2000" b="0" kern="1200"/>
            </a:p>
          </p:txBody>
        </p:sp>
      </p:grpSp>
      <p:grpSp>
        <p:nvGrpSpPr>
          <p:cNvPr id="1879" name="Group 1878">
            <a:extLst>
              <a:ext uri="{FF2B5EF4-FFF2-40B4-BE49-F238E27FC236}">
                <a16:creationId xmlns:a16="http://schemas.microsoft.com/office/drawing/2014/main" id="{3B9C6307-7B45-D646-D584-9515EB978D28}"/>
              </a:ext>
            </a:extLst>
          </p:cNvPr>
          <p:cNvGrpSpPr/>
          <p:nvPr/>
        </p:nvGrpSpPr>
        <p:grpSpPr>
          <a:xfrm>
            <a:off x="13828461" y="5698492"/>
            <a:ext cx="2977818" cy="1062454"/>
            <a:chOff x="0" y="489119"/>
            <a:chExt cx="3166198" cy="1117180"/>
          </a:xfrm>
        </p:grpSpPr>
        <p:sp>
          <p:nvSpPr>
            <p:cNvPr id="1880" name="Rectangle: Rounded Corners 1879">
              <a:extLst>
                <a:ext uri="{FF2B5EF4-FFF2-40B4-BE49-F238E27FC236}">
                  <a16:creationId xmlns:a16="http://schemas.microsoft.com/office/drawing/2014/main" id="{FBEFBD8A-E657-96A7-A7CA-D2B3434C45DF}"/>
                </a:ext>
              </a:extLst>
            </p:cNvPr>
            <p:cNvSpPr/>
            <p:nvPr/>
          </p:nvSpPr>
          <p:spPr>
            <a:xfrm>
              <a:off x="0" y="489119"/>
              <a:ext cx="3166198" cy="1117180"/>
            </a:xfrm>
            <a:prstGeom prst="roundRect">
              <a:avLst>
                <a:gd name="adj" fmla="val 10000"/>
              </a:avLst>
            </a:pr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881" name="Rectangle: Rounded Corners 4">
              <a:extLst>
                <a:ext uri="{FF2B5EF4-FFF2-40B4-BE49-F238E27FC236}">
                  <a16:creationId xmlns:a16="http://schemas.microsoft.com/office/drawing/2014/main" id="{752B3CBE-4D43-9E3C-1FE2-6B0740DC682F}"/>
                </a:ext>
              </a:extLst>
            </p:cNvPr>
            <p:cNvSpPr txBox="1"/>
            <p:nvPr/>
          </p:nvSpPr>
          <p:spPr>
            <a:xfrm>
              <a:off x="32721" y="521840"/>
              <a:ext cx="3100756" cy="1051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3600" b="0" kern="1200"/>
                <a:t>Solutions</a:t>
              </a:r>
            </a:p>
          </p:txBody>
        </p:sp>
      </p:grpSp>
      <p:grpSp>
        <p:nvGrpSpPr>
          <p:cNvPr id="1882" name="Group 1881">
            <a:extLst>
              <a:ext uri="{FF2B5EF4-FFF2-40B4-BE49-F238E27FC236}">
                <a16:creationId xmlns:a16="http://schemas.microsoft.com/office/drawing/2014/main" id="{E44989FC-995B-891C-42D4-E04D86A595DE}"/>
              </a:ext>
            </a:extLst>
          </p:cNvPr>
          <p:cNvGrpSpPr/>
          <p:nvPr/>
        </p:nvGrpSpPr>
        <p:grpSpPr>
          <a:xfrm>
            <a:off x="13844777" y="4044638"/>
            <a:ext cx="2901015" cy="1174627"/>
            <a:chOff x="0" y="489119"/>
            <a:chExt cx="3166198" cy="1117180"/>
          </a:xfrm>
        </p:grpSpPr>
        <p:sp>
          <p:nvSpPr>
            <p:cNvPr id="1883" name="Rectangle: Rounded Corners 1882">
              <a:extLst>
                <a:ext uri="{FF2B5EF4-FFF2-40B4-BE49-F238E27FC236}">
                  <a16:creationId xmlns:a16="http://schemas.microsoft.com/office/drawing/2014/main" id="{C38DAB70-AAE2-82D3-A164-5B582C001E53}"/>
                </a:ext>
              </a:extLst>
            </p:cNvPr>
            <p:cNvSpPr/>
            <p:nvPr/>
          </p:nvSpPr>
          <p:spPr>
            <a:xfrm>
              <a:off x="0" y="489119"/>
              <a:ext cx="3166198" cy="1117180"/>
            </a:xfrm>
            <a:prstGeom prst="roundRect">
              <a:avLst>
                <a:gd name="adj" fmla="val 10000"/>
              </a:avLst>
            </a:pr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884" name="Rectangle: Rounded Corners 4">
              <a:extLst>
                <a:ext uri="{FF2B5EF4-FFF2-40B4-BE49-F238E27FC236}">
                  <a16:creationId xmlns:a16="http://schemas.microsoft.com/office/drawing/2014/main" id="{8752A60F-F5B8-F514-680B-AF2BBCFB44F8}"/>
                </a:ext>
              </a:extLst>
            </p:cNvPr>
            <p:cNvSpPr txBox="1"/>
            <p:nvPr/>
          </p:nvSpPr>
          <p:spPr>
            <a:xfrm>
              <a:off x="32721" y="521840"/>
              <a:ext cx="3100756" cy="1051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800" kern="1200"/>
                <a:t>Recommendations</a:t>
              </a:r>
            </a:p>
          </p:txBody>
        </p:sp>
      </p:grpSp>
      <p:sp>
        <p:nvSpPr>
          <p:cNvPr id="1886" name="Callout: Up Arrow 1885">
            <a:extLst>
              <a:ext uri="{FF2B5EF4-FFF2-40B4-BE49-F238E27FC236}">
                <a16:creationId xmlns:a16="http://schemas.microsoft.com/office/drawing/2014/main" id="{C1BEA753-1328-7440-E5C7-FBCF2E02E3AD}"/>
              </a:ext>
            </a:extLst>
          </p:cNvPr>
          <p:cNvSpPr/>
          <p:nvPr/>
        </p:nvSpPr>
        <p:spPr>
          <a:xfrm>
            <a:off x="13427556" y="7172163"/>
            <a:ext cx="3625502" cy="2101596"/>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2800" b="1"/>
              <a:t>Application</a:t>
            </a:r>
          </a:p>
          <a:p>
            <a:r>
              <a:rPr lang="en-US" sz="2800" b="1"/>
              <a:t>User Interface</a:t>
            </a:r>
          </a:p>
        </p:txBody>
      </p:sp>
      <p:sp>
        <p:nvSpPr>
          <p:cNvPr id="1893" name="Rectangle: Rounded Corners 4">
            <a:extLst>
              <a:ext uri="{FF2B5EF4-FFF2-40B4-BE49-F238E27FC236}">
                <a16:creationId xmlns:a16="http://schemas.microsoft.com/office/drawing/2014/main" id="{D5E3B9CD-7A88-AA34-9458-7383A91C1061}"/>
              </a:ext>
            </a:extLst>
          </p:cNvPr>
          <p:cNvSpPr txBox="1"/>
          <p:nvPr/>
        </p:nvSpPr>
        <p:spPr>
          <a:xfrm>
            <a:off x="13544374" y="2000731"/>
            <a:ext cx="2854609" cy="497663"/>
          </a:xfrm>
          <a:prstGeom prst="rect">
            <a:avLst/>
          </a:prstGeom>
          <a:solidFill>
            <a:schemeClr val="accent4">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800" b="1" kern="1200"/>
              <a:t>Applications</a:t>
            </a:r>
          </a:p>
        </p:txBody>
      </p:sp>
      <p:sp>
        <p:nvSpPr>
          <p:cNvPr id="1894" name="Heptagon 1893">
            <a:extLst>
              <a:ext uri="{FF2B5EF4-FFF2-40B4-BE49-F238E27FC236}">
                <a16:creationId xmlns:a16="http://schemas.microsoft.com/office/drawing/2014/main" id="{63199589-BEE2-3967-8281-7698FE94DC2F}"/>
              </a:ext>
            </a:extLst>
          </p:cNvPr>
          <p:cNvSpPr/>
          <p:nvPr/>
        </p:nvSpPr>
        <p:spPr>
          <a:xfrm>
            <a:off x="13081553" y="1937484"/>
            <a:ext cx="749372" cy="647342"/>
          </a:xfrm>
          <a:prstGeom prst="heptagon">
            <a:avLst/>
          </a:prstGeom>
          <a:solidFill>
            <a:srgbClr val="0B13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4</a:t>
            </a:r>
          </a:p>
        </p:txBody>
      </p:sp>
      <p:pic>
        <p:nvPicPr>
          <p:cNvPr id="1895" name="Picture 2" descr="Streamlit Logo PNG Vector (SVG) Free Download">
            <a:extLst>
              <a:ext uri="{FF2B5EF4-FFF2-40B4-BE49-F238E27FC236}">
                <a16:creationId xmlns:a16="http://schemas.microsoft.com/office/drawing/2014/main" id="{1D9BBC7F-1E67-58B1-B718-0F48642CA453}"/>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5748969" y="8293252"/>
            <a:ext cx="995139" cy="54069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9838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85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3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85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5"/>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5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85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1860"/>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87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875"/>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1882"/>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87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89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894"/>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1886"/>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2" grpId="0"/>
      <p:bldP spid="2" grpId="0" animBg="1"/>
      <p:bldP spid="5" grpId="0" animBg="1"/>
      <p:bldP spid="17" grpId="0" animBg="1"/>
      <p:bldP spid="18" grpId="0"/>
      <p:bldP spid="20" grpId="0" animBg="1"/>
      <p:bldP spid="21" grpId="0" animBg="1"/>
      <p:bldP spid="22" grpId="0" animBg="1"/>
      <p:bldP spid="38" grpId="0" animBg="1"/>
      <p:bldP spid="39" grpId="0"/>
      <p:bldP spid="40" grpId="0" animBg="1"/>
      <p:bldP spid="41" grpId="0" animBg="1"/>
      <p:bldP spid="42" grpId="0" animBg="1"/>
      <p:bldGraphic spid="43" grpId="0">
        <p:bldAsOne/>
      </p:bldGraphic>
      <p:bldP spid="46" grpId="0" animBg="1"/>
      <p:bldP spid="52" grpId="0" animBg="1"/>
      <p:bldP spid="53" grpId="0" animBg="1"/>
      <p:bldP spid="54" grpId="0" animBg="1"/>
      <p:bldP spid="55" grpId="0" animBg="1"/>
      <p:bldP spid="56" grpId="0" animBg="1"/>
      <p:bldP spid="57" grpId="0" animBg="1"/>
      <p:bldP spid="60" grpId="0"/>
      <p:bldP spid="61" grpId="0"/>
      <p:bldP spid="63" grpId="0" animBg="1"/>
      <p:bldP spid="1857" grpId="0" animBg="1"/>
      <p:bldP spid="1858" grpId="0" animBg="1"/>
      <p:bldP spid="1859" grpId="0" animBg="1"/>
      <p:bldP spid="1875" grpId="0" animBg="1"/>
      <p:bldP spid="1886" grpId="0" animBg="1"/>
      <p:bldP spid="1893" grpId="0" animBg="1"/>
      <p:bldP spid="189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20510-48C2-B642-CB17-88392C59FA66}"/>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F4108C62-97DC-1025-3AAF-51C69A393C06}"/>
              </a:ext>
            </a:extLst>
          </p:cNvPr>
          <p:cNvSpPr/>
          <p:nvPr/>
        </p:nvSpPr>
        <p:spPr>
          <a:xfrm>
            <a:off x="1027781" y="2425929"/>
            <a:ext cx="1494277" cy="0"/>
          </a:xfrm>
          <a:prstGeom prst="line">
            <a:avLst/>
          </a:prstGeom>
          <a:ln w="76200">
            <a:solidFill>
              <a:srgbClr val="00B05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B3187699-2CE1-C3D1-71B0-68DAD762024B}"/>
              </a:ext>
            </a:extLst>
          </p:cNvPr>
          <p:cNvSpPr txBox="1"/>
          <p:nvPr/>
        </p:nvSpPr>
        <p:spPr>
          <a:xfrm>
            <a:off x="1027781" y="1240571"/>
            <a:ext cx="10858500"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Isolation Forest Performance</a:t>
            </a:r>
            <a:endParaRPr lang="en-US"/>
          </a:p>
        </p:txBody>
      </p:sp>
      <p:grpSp>
        <p:nvGrpSpPr>
          <p:cNvPr id="22" name="Group 37">
            <a:extLst>
              <a:ext uri="{FF2B5EF4-FFF2-40B4-BE49-F238E27FC236}">
                <a16:creationId xmlns:a16="http://schemas.microsoft.com/office/drawing/2014/main" id="{FBA5F96A-EA07-D5F8-0C3C-2DD4C4A84224}"/>
              </a:ext>
            </a:extLst>
          </p:cNvPr>
          <p:cNvGrpSpPr/>
          <p:nvPr/>
        </p:nvGrpSpPr>
        <p:grpSpPr>
          <a:xfrm>
            <a:off x="-753921" y="-1275642"/>
            <a:ext cx="13639800" cy="2491696"/>
            <a:chOff x="99617" y="-66675"/>
            <a:chExt cx="3380667" cy="1165605"/>
          </a:xfrm>
          <a:solidFill>
            <a:srgbClr val="1C3F60"/>
          </a:solidFill>
        </p:grpSpPr>
        <p:sp>
          <p:nvSpPr>
            <p:cNvPr id="23" name="Freeform 38">
              <a:extLst>
                <a:ext uri="{FF2B5EF4-FFF2-40B4-BE49-F238E27FC236}">
                  <a16:creationId xmlns:a16="http://schemas.microsoft.com/office/drawing/2014/main" id="{E9EF4229-CCF2-DCDA-7AA0-959C09E85A1E}"/>
                </a:ext>
              </a:extLst>
            </p:cNvPr>
            <p:cNvSpPr/>
            <p:nvPr/>
          </p:nvSpPr>
          <p:spPr>
            <a:xfrm>
              <a:off x="99617" y="48933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grpFill/>
          </p:spPr>
          <p:txBody>
            <a:bodyPr/>
            <a:lstStyle/>
            <a:p>
              <a:endParaRPr lang="en-US"/>
            </a:p>
          </p:txBody>
        </p:sp>
        <p:sp>
          <p:nvSpPr>
            <p:cNvPr id="24" name="TextBox 39">
              <a:extLst>
                <a:ext uri="{FF2B5EF4-FFF2-40B4-BE49-F238E27FC236}">
                  <a16:creationId xmlns:a16="http://schemas.microsoft.com/office/drawing/2014/main" id="{84829591-E572-6114-98A3-E44B2834E515}"/>
                </a:ext>
              </a:extLst>
            </p:cNvPr>
            <p:cNvSpPr txBox="1"/>
            <p:nvPr/>
          </p:nvSpPr>
          <p:spPr>
            <a:xfrm>
              <a:off x="101600" y="-66675"/>
              <a:ext cx="3177467" cy="676275"/>
            </a:xfrm>
            <a:prstGeom prst="rect">
              <a:avLst/>
            </a:prstGeom>
            <a:grpFill/>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FEC4C2AD-AF4E-51A0-90AD-970FD6E65618}"/>
              </a:ext>
            </a:extLst>
          </p:cNvPr>
          <p:cNvSpPr txBox="1"/>
          <p:nvPr/>
        </p:nvSpPr>
        <p:spPr>
          <a:xfrm>
            <a:off x="1700986" y="484268"/>
            <a:ext cx="11176813"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Unsupervised Learning Method #1</a:t>
            </a:r>
          </a:p>
        </p:txBody>
      </p:sp>
      <p:pic>
        <p:nvPicPr>
          <p:cNvPr id="8194" name="Picture 2" descr="Science PNG Transparent Images - PNG All">
            <a:extLst>
              <a:ext uri="{FF2B5EF4-FFF2-40B4-BE49-F238E27FC236}">
                <a16:creationId xmlns:a16="http://schemas.microsoft.com/office/drawing/2014/main" id="{F638214B-4472-FB10-4DE7-71D5184ECE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239" y="50289"/>
            <a:ext cx="1128225" cy="11018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5">
            <a:extLst>
              <a:ext uri="{FF2B5EF4-FFF2-40B4-BE49-F238E27FC236}">
                <a16:creationId xmlns:a16="http://schemas.microsoft.com/office/drawing/2014/main" id="{C6D1D67A-CB75-19A7-B3CF-050BE7A56772}"/>
              </a:ext>
            </a:extLst>
          </p:cNvPr>
          <p:cNvSpPr txBox="1"/>
          <p:nvPr/>
        </p:nvSpPr>
        <p:spPr>
          <a:xfrm>
            <a:off x="1049409" y="2067606"/>
            <a:ext cx="10858500" cy="1021433"/>
          </a:xfrm>
          <a:prstGeom prst="rect">
            <a:avLst/>
          </a:prstGeom>
        </p:spPr>
        <p:txBody>
          <a:bodyPr wrap="square" lIns="0" tIns="0" rIns="0" bIns="0" rtlCol="0" anchor="t">
            <a:spAutoFit/>
          </a:bodyPr>
          <a:lstStyle/>
          <a:p>
            <a:pPr>
              <a:lnSpc>
                <a:spcPts val="9470"/>
              </a:lnSpc>
            </a:pPr>
            <a:r>
              <a:rPr lang="en-US" sz="2800">
                <a:solidFill>
                  <a:srgbClr val="00B050"/>
                </a:solidFill>
                <a:latin typeface="League Spartan"/>
              </a:rPr>
              <a:t>Isolation Forest (Anomaly Dataset) </a:t>
            </a:r>
            <a:r>
              <a:rPr lang="en-US" sz="2800">
                <a:latin typeface="League Spartan"/>
              </a:rPr>
              <a:t>- Successful</a:t>
            </a:r>
            <a:endParaRPr lang="en-US" sz="1000"/>
          </a:p>
        </p:txBody>
      </p:sp>
      <p:pic>
        <p:nvPicPr>
          <p:cNvPr id="20" name="Picture 19">
            <a:extLst>
              <a:ext uri="{FF2B5EF4-FFF2-40B4-BE49-F238E27FC236}">
                <a16:creationId xmlns:a16="http://schemas.microsoft.com/office/drawing/2014/main" id="{B2F03AE7-B77E-FEDC-3F8E-2772DAA5A51F}"/>
              </a:ext>
            </a:extLst>
          </p:cNvPr>
          <p:cNvPicPr>
            <a:picLocks noChangeAspect="1"/>
          </p:cNvPicPr>
          <p:nvPr/>
        </p:nvPicPr>
        <p:blipFill>
          <a:blip r:embed="rId5"/>
          <a:stretch>
            <a:fillRect/>
          </a:stretch>
        </p:blipFill>
        <p:spPr>
          <a:xfrm>
            <a:off x="978284" y="3094442"/>
            <a:ext cx="15486647" cy="1772107"/>
          </a:xfrm>
          <a:prstGeom prst="rect">
            <a:avLst/>
          </a:prstGeom>
        </p:spPr>
      </p:pic>
      <p:sp>
        <p:nvSpPr>
          <p:cNvPr id="31" name="TextBox 5">
            <a:extLst>
              <a:ext uri="{FF2B5EF4-FFF2-40B4-BE49-F238E27FC236}">
                <a16:creationId xmlns:a16="http://schemas.microsoft.com/office/drawing/2014/main" id="{3921C284-1A3E-40D6-0F21-CF45F715F240}"/>
              </a:ext>
            </a:extLst>
          </p:cNvPr>
          <p:cNvSpPr txBox="1"/>
          <p:nvPr/>
        </p:nvSpPr>
        <p:spPr>
          <a:xfrm>
            <a:off x="937512" y="4572711"/>
            <a:ext cx="10858500" cy="1021433"/>
          </a:xfrm>
          <a:prstGeom prst="rect">
            <a:avLst/>
          </a:prstGeom>
        </p:spPr>
        <p:txBody>
          <a:bodyPr wrap="square" lIns="0" tIns="0" rIns="0" bIns="0" rtlCol="0" anchor="t">
            <a:spAutoFit/>
          </a:bodyPr>
          <a:lstStyle/>
          <a:p>
            <a:pPr>
              <a:lnSpc>
                <a:spcPts val="9470"/>
              </a:lnSpc>
            </a:pPr>
            <a:r>
              <a:rPr lang="en-US" sz="2800">
                <a:solidFill>
                  <a:srgbClr val="00B050"/>
                </a:solidFill>
                <a:latin typeface="League Spartan"/>
              </a:rPr>
              <a:t>Isolation Forest (Filtered Dataset)</a:t>
            </a:r>
            <a:endParaRPr lang="en-US" sz="1000">
              <a:solidFill>
                <a:srgbClr val="00B050"/>
              </a:solidFill>
            </a:endParaRPr>
          </a:p>
        </p:txBody>
      </p:sp>
      <p:pic>
        <p:nvPicPr>
          <p:cNvPr id="33" name="Picture 32">
            <a:extLst>
              <a:ext uri="{FF2B5EF4-FFF2-40B4-BE49-F238E27FC236}">
                <a16:creationId xmlns:a16="http://schemas.microsoft.com/office/drawing/2014/main" id="{44CFD141-6F1D-62A8-096F-431E48C8BA1F}"/>
              </a:ext>
            </a:extLst>
          </p:cNvPr>
          <p:cNvPicPr>
            <a:picLocks noChangeAspect="1"/>
          </p:cNvPicPr>
          <p:nvPr/>
        </p:nvPicPr>
        <p:blipFill>
          <a:blip r:embed="rId6"/>
          <a:stretch>
            <a:fillRect/>
          </a:stretch>
        </p:blipFill>
        <p:spPr>
          <a:xfrm>
            <a:off x="968258" y="5603144"/>
            <a:ext cx="15506700" cy="559678"/>
          </a:xfrm>
          <a:prstGeom prst="rect">
            <a:avLst/>
          </a:prstGeom>
        </p:spPr>
      </p:pic>
      <p:pic>
        <p:nvPicPr>
          <p:cNvPr id="1026" name="Picture 2" descr="Lotr Theoden GIF - Lotr Theoden Let This Be The Hour GIFs">
            <a:extLst>
              <a:ext uri="{FF2B5EF4-FFF2-40B4-BE49-F238E27FC236}">
                <a16:creationId xmlns:a16="http://schemas.microsoft.com/office/drawing/2014/main" id="{FBE5EF3F-56BF-5443-C799-53A5A85E53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31720" y="2925165"/>
            <a:ext cx="3376321" cy="19413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rd of the Rings PNG Title by WorkfromHomeGal on DeviantArt">
            <a:extLst>
              <a:ext uri="{FF2B5EF4-FFF2-40B4-BE49-F238E27FC236}">
                <a16:creationId xmlns:a16="http://schemas.microsoft.com/office/drawing/2014/main" id="{E3CCFBEE-770E-C227-9AB3-0A03DDA2897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74233" y="3088888"/>
            <a:ext cx="1698983" cy="584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word Drawing! Rohan or Gondor? : r/lotrmemes">
            <a:extLst>
              <a:ext uri="{FF2B5EF4-FFF2-40B4-BE49-F238E27FC236}">
                <a16:creationId xmlns:a16="http://schemas.microsoft.com/office/drawing/2014/main" id="{E77BF472-ED36-8894-535B-A2705028E41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49469"/>
          <a:stretch/>
        </p:blipFill>
        <p:spPr bwMode="auto">
          <a:xfrm>
            <a:off x="5444337" y="6344818"/>
            <a:ext cx="7224423" cy="3650581"/>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2">
            <a:extLst>
              <a:ext uri="{FF2B5EF4-FFF2-40B4-BE49-F238E27FC236}">
                <a16:creationId xmlns:a16="http://schemas.microsoft.com/office/drawing/2014/main" id="{1F31427C-4D35-819A-5E4A-1853FC4D3BE5}"/>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19</a:t>
            </a:fld>
            <a:endParaRPr lang="en-US">
              <a:solidFill>
                <a:srgbClr val="0B1320"/>
              </a:solidFill>
            </a:endParaRPr>
          </a:p>
        </p:txBody>
      </p:sp>
      <p:pic>
        <p:nvPicPr>
          <p:cNvPr id="12" name="Picture 11" descr="A blue and red text on a black background&#10;&#10;Description automatically generated">
            <a:extLst>
              <a:ext uri="{FF2B5EF4-FFF2-40B4-BE49-F238E27FC236}">
                <a16:creationId xmlns:a16="http://schemas.microsoft.com/office/drawing/2014/main" id="{A777B429-6AC5-32E4-4632-5F8FCC01C498}"/>
              </a:ext>
            </a:extLst>
          </p:cNvPr>
          <p:cNvPicPr>
            <a:picLocks noChangeAspect="1"/>
          </p:cNvPicPr>
          <p:nvPr/>
        </p:nvPicPr>
        <p:blipFill>
          <a:blip r:embed="rId10"/>
          <a:stretch>
            <a:fillRect/>
          </a:stretch>
        </p:blipFill>
        <p:spPr>
          <a:xfrm>
            <a:off x="4739" y="9244826"/>
            <a:ext cx="2394850" cy="1543008"/>
          </a:xfrm>
          <a:prstGeom prst="rect">
            <a:avLst/>
          </a:prstGeom>
        </p:spPr>
      </p:pic>
      <p:pic>
        <p:nvPicPr>
          <p:cNvPr id="13" name="Picture 2">
            <a:extLst>
              <a:ext uri="{FF2B5EF4-FFF2-40B4-BE49-F238E27FC236}">
                <a16:creationId xmlns:a16="http://schemas.microsoft.com/office/drawing/2014/main" id="{322222AF-62B0-32FB-21CB-75A29478251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 13">
            <a:extLst>
              <a:ext uri="{FF2B5EF4-FFF2-40B4-BE49-F238E27FC236}">
                <a16:creationId xmlns:a16="http://schemas.microsoft.com/office/drawing/2014/main" id="{18A57388-FE40-CB99-2111-F16EA3DC1A0A}"/>
              </a:ext>
            </a:extLst>
          </p:cNvPr>
          <p:cNvGraphicFramePr/>
          <p:nvPr>
            <p:extLst>
              <p:ext uri="{D42A27DB-BD31-4B8C-83A1-F6EECF244321}">
                <p14:modId xmlns:p14="http://schemas.microsoft.com/office/powerpoint/2010/main" val="1250322803"/>
              </p:ext>
            </p:extLst>
          </p:nvPr>
        </p:nvGraphicFramePr>
        <p:xfrm>
          <a:off x="3905310" y="7939505"/>
          <a:ext cx="2050944" cy="11381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5" name="Straight Arrow Connector 14">
            <a:extLst>
              <a:ext uri="{FF2B5EF4-FFF2-40B4-BE49-F238E27FC236}">
                <a16:creationId xmlns:a16="http://schemas.microsoft.com/office/drawing/2014/main" id="{72E0C8FA-58D4-D8D2-C197-CCB1F5A64A0C}"/>
              </a:ext>
            </a:extLst>
          </p:cNvPr>
          <p:cNvCxnSpPr>
            <a:cxnSpLocks/>
          </p:cNvCxnSpPr>
          <p:nvPr/>
        </p:nvCxnSpPr>
        <p:spPr>
          <a:xfrm>
            <a:off x="6128514" y="8508588"/>
            <a:ext cx="1473655" cy="0"/>
          </a:xfrm>
          <a:prstGeom prst="straightConnector1">
            <a:avLst/>
          </a:prstGeom>
          <a:ln w="76200">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17" name="TextBox 5">
            <a:extLst>
              <a:ext uri="{FF2B5EF4-FFF2-40B4-BE49-F238E27FC236}">
                <a16:creationId xmlns:a16="http://schemas.microsoft.com/office/drawing/2014/main" id="{C9F461E9-1DEA-D0DA-2C9D-A4D2742F6812}"/>
              </a:ext>
            </a:extLst>
          </p:cNvPr>
          <p:cNvSpPr txBox="1"/>
          <p:nvPr/>
        </p:nvSpPr>
        <p:spPr>
          <a:xfrm>
            <a:off x="6865342" y="6490947"/>
            <a:ext cx="4545960" cy="1477328"/>
          </a:xfrm>
          <a:prstGeom prst="rect">
            <a:avLst/>
          </a:prstGeom>
        </p:spPr>
        <p:txBody>
          <a:bodyPr wrap="square" lIns="0" tIns="0" rIns="0" bIns="0" rtlCol="0" anchor="t">
            <a:spAutoFit/>
          </a:bodyPr>
          <a:lstStyle/>
          <a:p>
            <a:pPr algn="ctr"/>
            <a:r>
              <a:rPr lang="en-US" sz="2400" b="1"/>
              <a:t>Log Analysis Assistant</a:t>
            </a:r>
          </a:p>
          <a:p>
            <a:pPr algn="ctr"/>
            <a:r>
              <a:rPr lang="en-US" sz="2400" b="1"/>
              <a:t>(Retrieval Augmented Generation)</a:t>
            </a:r>
          </a:p>
          <a:p>
            <a:endParaRPr lang="en-US" sz="2400" b="1"/>
          </a:p>
          <a:p>
            <a:endParaRPr lang="en-US" sz="2400" b="1"/>
          </a:p>
        </p:txBody>
      </p:sp>
      <p:pic>
        <p:nvPicPr>
          <p:cNvPr id="25" name="Picture 2">
            <a:extLst>
              <a:ext uri="{FF2B5EF4-FFF2-40B4-BE49-F238E27FC236}">
                <a16:creationId xmlns:a16="http://schemas.microsoft.com/office/drawing/2014/main" id="{4ADD610C-A049-310D-2C31-A367AFE1019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31088" y="7437383"/>
            <a:ext cx="2614468" cy="26144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A28F1A-945B-3A6D-938F-F522C7E7E836}"/>
              </a:ext>
            </a:extLst>
          </p:cNvPr>
          <p:cNvPicPr>
            <a:picLocks noChangeAspect="1"/>
          </p:cNvPicPr>
          <p:nvPr/>
        </p:nvPicPr>
        <p:blipFill rotWithShape="1">
          <a:blip r:embed="rId18"/>
          <a:srcRect b="15394"/>
          <a:stretch/>
        </p:blipFill>
        <p:spPr>
          <a:xfrm>
            <a:off x="13594130" y="51801"/>
            <a:ext cx="4419090" cy="2761465"/>
          </a:xfrm>
          <a:prstGeom prst="rect">
            <a:avLst/>
          </a:prstGeom>
        </p:spPr>
      </p:pic>
    </p:spTree>
    <p:custDataLst>
      <p:tags r:id="rId1"/>
    </p:custDataLst>
    <p:extLst>
      <p:ext uri="{BB962C8B-B14F-4D97-AF65-F5344CB8AC3E}">
        <p14:creationId xmlns:p14="http://schemas.microsoft.com/office/powerpoint/2010/main" val="19373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8" grpId="0"/>
      <p:bldP spid="31" grpId="0"/>
      <p:bldGraphic spid="14" grpId="0">
        <p:bldAsOne/>
      </p:bldGraphic>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6B8DC4-0F3D-F3A0-8B17-2370AC11769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6A6BBE3-EB49-4348-CE53-27221666FA5A}"/>
              </a:ext>
            </a:extLst>
          </p:cNvPr>
          <p:cNvGrpSpPr/>
          <p:nvPr/>
        </p:nvGrpSpPr>
        <p:grpSpPr>
          <a:xfrm>
            <a:off x="8191860" y="0"/>
            <a:ext cx="14483006" cy="10287000"/>
            <a:chOff x="0" y="0"/>
            <a:chExt cx="676641" cy="480605"/>
          </a:xfrm>
        </p:grpSpPr>
        <p:sp>
          <p:nvSpPr>
            <p:cNvPr id="3" name="Freeform 3">
              <a:extLst>
                <a:ext uri="{FF2B5EF4-FFF2-40B4-BE49-F238E27FC236}">
                  <a16:creationId xmlns:a16="http://schemas.microsoft.com/office/drawing/2014/main" id="{F77AA34A-BA6D-2E75-2540-E5C97ED6D296}"/>
                </a:ext>
              </a:extLst>
            </p:cNvPr>
            <p:cNvSpPr/>
            <p:nvPr/>
          </p:nvSpPr>
          <p:spPr>
            <a:xfrm>
              <a:off x="0" y="0"/>
              <a:ext cx="676641" cy="480605"/>
            </a:xfrm>
            <a:custGeom>
              <a:avLst/>
              <a:gdLst/>
              <a:ahLst/>
              <a:cxnLst/>
              <a:rect l="l" t="t" r="r" b="b"/>
              <a:pathLst>
                <a:path w="676641" h="480605">
                  <a:moveTo>
                    <a:pt x="203200" y="0"/>
                  </a:moveTo>
                  <a:lnTo>
                    <a:pt x="676641" y="0"/>
                  </a:lnTo>
                  <a:lnTo>
                    <a:pt x="473441" y="480605"/>
                  </a:lnTo>
                  <a:lnTo>
                    <a:pt x="0" y="480605"/>
                  </a:lnTo>
                  <a:lnTo>
                    <a:pt x="203200" y="0"/>
                  </a:lnTo>
                  <a:close/>
                </a:path>
              </a:pathLst>
            </a:custGeom>
            <a:solidFill>
              <a:srgbClr val="AFC1D0"/>
            </a:solidFill>
          </p:spPr>
          <p:txBody>
            <a:bodyPr/>
            <a:lstStyle/>
            <a:p>
              <a:endParaRPr lang="en-US"/>
            </a:p>
          </p:txBody>
        </p:sp>
        <p:sp>
          <p:nvSpPr>
            <p:cNvPr id="4" name="TextBox 4">
              <a:extLst>
                <a:ext uri="{FF2B5EF4-FFF2-40B4-BE49-F238E27FC236}">
                  <a16:creationId xmlns:a16="http://schemas.microsoft.com/office/drawing/2014/main" id="{9180A980-7FD0-80D5-D21E-7BEFB88CEFA2}"/>
                </a:ext>
              </a:extLst>
            </p:cNvPr>
            <p:cNvSpPr txBox="1"/>
            <p:nvPr/>
          </p:nvSpPr>
          <p:spPr>
            <a:xfrm>
              <a:off x="101600" y="-66675"/>
              <a:ext cx="473441" cy="547280"/>
            </a:xfrm>
            <a:prstGeom prst="rect">
              <a:avLst/>
            </a:prstGeom>
          </p:spPr>
          <p:txBody>
            <a:bodyPr lIns="50800" tIns="50800" rIns="50800" bIns="50800" rtlCol="0" anchor="ctr"/>
            <a:lstStyle/>
            <a:p>
              <a:pPr algn="ctr">
                <a:lnSpc>
                  <a:spcPts val="3319"/>
                </a:lnSpc>
              </a:pPr>
              <a:endParaRPr/>
            </a:p>
          </p:txBody>
        </p:sp>
      </p:grpSp>
      <p:grpSp>
        <p:nvGrpSpPr>
          <p:cNvPr id="5" name="Group 5">
            <a:extLst>
              <a:ext uri="{FF2B5EF4-FFF2-40B4-BE49-F238E27FC236}">
                <a16:creationId xmlns:a16="http://schemas.microsoft.com/office/drawing/2014/main" id="{FAE7D9CF-D48F-FEA1-FECB-0F20BAD93503}"/>
              </a:ext>
            </a:extLst>
          </p:cNvPr>
          <p:cNvGrpSpPr/>
          <p:nvPr/>
        </p:nvGrpSpPr>
        <p:grpSpPr>
          <a:xfrm>
            <a:off x="10552105" y="2068211"/>
            <a:ext cx="6632059" cy="6991690"/>
            <a:chOff x="0" y="0"/>
            <a:chExt cx="6351270" cy="6350000"/>
          </a:xfrm>
          <a:blipFill>
            <a:blip r:embed="rId3"/>
            <a:stretch>
              <a:fillRect l="-61398" r="-61398"/>
            </a:stretch>
          </a:blipFill>
        </p:grpSpPr>
        <p:sp>
          <p:nvSpPr>
            <p:cNvPr id="6" name="Freeform 6">
              <a:extLst>
                <a:ext uri="{FF2B5EF4-FFF2-40B4-BE49-F238E27FC236}">
                  <a16:creationId xmlns:a16="http://schemas.microsoft.com/office/drawing/2014/main" id="{67EE9C38-31AA-3F09-0962-7BADF1377D6F}"/>
                </a:ext>
              </a:extLst>
            </p:cNvPr>
            <p:cNvSpPr/>
            <p:nvPr/>
          </p:nvSpPr>
          <p:spPr>
            <a:xfrm flipH="1">
              <a:off x="0" y="0"/>
              <a:ext cx="6351270" cy="6350000"/>
            </a:xfrm>
            <a:custGeom>
              <a:avLst/>
              <a:gdLst/>
              <a:ahLst/>
              <a:cxnLst/>
              <a:rect l="l" t="t" r="r" b="b"/>
              <a:pathLst>
                <a:path w="6351270" h="6350000">
                  <a:moveTo>
                    <a:pt x="365760" y="0"/>
                  </a:moveTo>
                  <a:lnTo>
                    <a:pt x="5986780" y="0"/>
                  </a:lnTo>
                  <a:cubicBezTo>
                    <a:pt x="6188710" y="0"/>
                    <a:pt x="6351270" y="162560"/>
                    <a:pt x="6351270" y="364490"/>
                  </a:cubicBezTo>
                  <a:lnTo>
                    <a:pt x="6351270" y="5986780"/>
                  </a:lnTo>
                  <a:cubicBezTo>
                    <a:pt x="6351270" y="6187440"/>
                    <a:pt x="6188710" y="6350000"/>
                    <a:pt x="5986780" y="6350000"/>
                  </a:cubicBezTo>
                  <a:lnTo>
                    <a:pt x="364490" y="6350000"/>
                  </a:lnTo>
                  <a:cubicBezTo>
                    <a:pt x="163830" y="6350000"/>
                    <a:pt x="0" y="6187440"/>
                    <a:pt x="0" y="5985510"/>
                  </a:cubicBezTo>
                  <a:lnTo>
                    <a:pt x="0" y="364490"/>
                  </a:lnTo>
                  <a:cubicBezTo>
                    <a:pt x="1270" y="162560"/>
                    <a:pt x="163830" y="0"/>
                    <a:pt x="365760" y="0"/>
                  </a:cubicBezTo>
                  <a:close/>
                </a:path>
              </a:pathLst>
            </a:custGeom>
            <a:grpFill/>
          </p:spPr>
          <p:txBody>
            <a:bodyPr/>
            <a:lstStyle/>
            <a:p>
              <a:endParaRPr lang="en-US"/>
            </a:p>
          </p:txBody>
        </p:sp>
      </p:grpSp>
      <p:sp>
        <p:nvSpPr>
          <p:cNvPr id="14" name="Freeform 14">
            <a:extLst>
              <a:ext uri="{FF2B5EF4-FFF2-40B4-BE49-F238E27FC236}">
                <a16:creationId xmlns:a16="http://schemas.microsoft.com/office/drawing/2014/main" id="{8FE4EB81-3197-9DF6-8797-159C05879280}"/>
              </a:ext>
            </a:extLst>
          </p:cNvPr>
          <p:cNvSpPr/>
          <p:nvPr/>
        </p:nvSpPr>
        <p:spPr>
          <a:xfrm>
            <a:off x="1028700" y="377133"/>
            <a:ext cx="522920" cy="548867"/>
          </a:xfrm>
          <a:custGeom>
            <a:avLst/>
            <a:gdLst/>
            <a:ahLst/>
            <a:cxnLst/>
            <a:rect l="l" t="t" r="r" b="b"/>
            <a:pathLst>
              <a:path w="522920" h="548867">
                <a:moveTo>
                  <a:pt x="0" y="0"/>
                </a:moveTo>
                <a:lnTo>
                  <a:pt x="522920" y="0"/>
                </a:lnTo>
                <a:lnTo>
                  <a:pt x="522920" y="548867"/>
                </a:lnTo>
                <a:lnTo>
                  <a:pt x="0" y="548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8" name="Group 37">
            <a:extLst>
              <a:ext uri="{FF2B5EF4-FFF2-40B4-BE49-F238E27FC236}">
                <a16:creationId xmlns:a16="http://schemas.microsoft.com/office/drawing/2014/main" id="{B9629F99-20D8-875B-6CE1-2600E2F018B5}"/>
              </a:ext>
            </a:extLst>
          </p:cNvPr>
          <p:cNvGrpSpPr/>
          <p:nvPr/>
        </p:nvGrpSpPr>
        <p:grpSpPr>
          <a:xfrm>
            <a:off x="-972395" y="-144604"/>
            <a:ext cx="13917430" cy="1445663"/>
            <a:chOff x="0" y="-66675"/>
            <a:chExt cx="3380667" cy="676275"/>
          </a:xfrm>
        </p:grpSpPr>
        <p:sp>
          <p:nvSpPr>
            <p:cNvPr id="26" name="Freeform 38">
              <a:extLst>
                <a:ext uri="{FF2B5EF4-FFF2-40B4-BE49-F238E27FC236}">
                  <a16:creationId xmlns:a16="http://schemas.microsoft.com/office/drawing/2014/main" id="{EA062FBF-8AE3-DE5A-F925-B940392B2307}"/>
                </a:ext>
              </a:extLst>
            </p:cNvPr>
            <p:cNvSpPr/>
            <p:nvPr/>
          </p:nvSpPr>
          <p:spPr>
            <a:xfrm>
              <a:off x="0" y="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dirty="0"/>
            </a:p>
          </p:txBody>
        </p:sp>
        <p:sp>
          <p:nvSpPr>
            <p:cNvPr id="27" name="TextBox 39">
              <a:extLst>
                <a:ext uri="{FF2B5EF4-FFF2-40B4-BE49-F238E27FC236}">
                  <a16:creationId xmlns:a16="http://schemas.microsoft.com/office/drawing/2014/main" id="{6DD1DF68-0D83-0472-4D8F-BB8A492F31F5}"/>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30" name="TextBox 45">
            <a:extLst>
              <a:ext uri="{FF2B5EF4-FFF2-40B4-BE49-F238E27FC236}">
                <a16:creationId xmlns:a16="http://schemas.microsoft.com/office/drawing/2014/main" id="{800BEEF6-CF46-B5FB-DE4B-DAE59D4FF6AB}"/>
              </a:ext>
            </a:extLst>
          </p:cNvPr>
          <p:cNvSpPr txBox="1"/>
          <p:nvPr/>
        </p:nvSpPr>
        <p:spPr>
          <a:xfrm>
            <a:off x="1408983" y="547491"/>
            <a:ext cx="11374688" cy="491481"/>
          </a:xfrm>
          <a:prstGeom prst="rect">
            <a:avLst/>
          </a:prstGeom>
        </p:spPr>
        <p:txBody>
          <a:bodyPr wrap="square" lIns="0" tIns="0" rIns="0" bIns="0" rtlCol="0" anchor="t">
            <a:spAutoFit/>
          </a:bodyPr>
          <a:lstStyle/>
          <a:p>
            <a:pPr>
              <a:lnSpc>
                <a:spcPts val="3319"/>
              </a:lnSpc>
            </a:pPr>
            <a:r>
              <a:rPr lang="en-US" sz="5400" dirty="0">
                <a:solidFill>
                  <a:srgbClr val="FFFFFF"/>
                </a:solidFill>
                <a:latin typeface="Helios Extended Bold"/>
              </a:rPr>
              <a:t>Overview of </a:t>
            </a:r>
            <a:r>
              <a:rPr lang="en-US" sz="5400" dirty="0" err="1">
                <a:solidFill>
                  <a:srgbClr val="FFFFFF"/>
                </a:solidFill>
                <a:latin typeface="Helios Extended Bold"/>
              </a:rPr>
              <a:t>BERTScore</a:t>
            </a:r>
            <a:endParaRPr lang="en-US" sz="5400" dirty="0">
              <a:solidFill>
                <a:srgbClr val="FFFFFF"/>
              </a:solidFill>
              <a:latin typeface="Helios Extended Bold"/>
            </a:endParaRPr>
          </a:p>
        </p:txBody>
      </p:sp>
      <p:sp>
        <p:nvSpPr>
          <p:cNvPr id="128" name="TextBox 127">
            <a:extLst>
              <a:ext uri="{FF2B5EF4-FFF2-40B4-BE49-F238E27FC236}">
                <a16:creationId xmlns:a16="http://schemas.microsoft.com/office/drawing/2014/main" id="{512B0421-8603-A10A-5068-D3D4B5BF282F}"/>
              </a:ext>
            </a:extLst>
          </p:cNvPr>
          <p:cNvSpPr txBox="1"/>
          <p:nvPr/>
        </p:nvSpPr>
        <p:spPr>
          <a:xfrm>
            <a:off x="1658117" y="2068211"/>
            <a:ext cx="7500257"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cs typeface="Calibri"/>
              </a:rPr>
              <a:t>1) </a:t>
            </a:r>
            <a:r>
              <a:rPr lang="en-US" sz="4000" b="1" dirty="0" err="1">
                <a:cs typeface="Calibri"/>
              </a:rPr>
              <a:t>BERTScore</a:t>
            </a:r>
            <a:r>
              <a:rPr lang="en-US" sz="4000" b="1" dirty="0">
                <a:cs typeface="Calibri"/>
              </a:rPr>
              <a:t> Introduction</a:t>
            </a:r>
          </a:p>
          <a:p>
            <a:r>
              <a:rPr lang="en-US" sz="4000" dirty="0">
                <a:cs typeface="Calibri"/>
              </a:rPr>
              <a:t>Building a set of generalizable tools and methods to expedite the analysis of log events</a:t>
            </a:r>
          </a:p>
          <a:p>
            <a:pPr marL="571500" indent="-571500">
              <a:buFont typeface="Arial"/>
              <a:buChar char="•"/>
            </a:pPr>
            <a:endParaRPr lang="en-US" sz="4000" dirty="0">
              <a:cs typeface="Calibri"/>
            </a:endParaRPr>
          </a:p>
        </p:txBody>
      </p:sp>
      <p:grpSp>
        <p:nvGrpSpPr>
          <p:cNvPr id="7" name="Group 2">
            <a:extLst>
              <a:ext uri="{FF2B5EF4-FFF2-40B4-BE49-F238E27FC236}">
                <a16:creationId xmlns:a16="http://schemas.microsoft.com/office/drawing/2014/main" id="{8858CA6C-AF50-6679-0832-F194A8147264}"/>
              </a:ext>
            </a:extLst>
          </p:cNvPr>
          <p:cNvGrpSpPr/>
          <p:nvPr/>
        </p:nvGrpSpPr>
        <p:grpSpPr>
          <a:xfrm>
            <a:off x="435638" y="2101079"/>
            <a:ext cx="1047532" cy="1052503"/>
            <a:chOff x="59119" y="-76413"/>
            <a:chExt cx="809173" cy="813013"/>
          </a:xfrm>
        </p:grpSpPr>
        <p:sp>
          <p:nvSpPr>
            <p:cNvPr id="8" name="Freeform 3">
              <a:extLst>
                <a:ext uri="{FF2B5EF4-FFF2-40B4-BE49-F238E27FC236}">
                  <a16:creationId xmlns:a16="http://schemas.microsoft.com/office/drawing/2014/main" id="{710DACF7-560C-FB7F-981F-DD4A3AB23629}"/>
                </a:ext>
              </a:extLst>
            </p:cNvPr>
            <p:cNvSpPr/>
            <p:nvPr/>
          </p:nvSpPr>
          <p:spPr>
            <a:xfrm>
              <a:off x="59119" y="-7641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586AF"/>
            </a:solidFill>
            <a:ln w="47625">
              <a:solidFill>
                <a:srgbClr val="0F3566"/>
              </a:solidFill>
            </a:ln>
          </p:spPr>
          <p:txBody>
            <a:bodyPr/>
            <a:lstStyle/>
            <a:p>
              <a:endParaRPr lang="en-US"/>
            </a:p>
          </p:txBody>
        </p:sp>
        <p:sp>
          <p:nvSpPr>
            <p:cNvPr id="9" name="TextBox 4">
              <a:extLst>
                <a:ext uri="{FF2B5EF4-FFF2-40B4-BE49-F238E27FC236}">
                  <a16:creationId xmlns:a16="http://schemas.microsoft.com/office/drawing/2014/main" id="{5B1461ED-308B-47C0-9F6F-84932715B47C}"/>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0" name="Freeform 30">
            <a:extLst>
              <a:ext uri="{FF2B5EF4-FFF2-40B4-BE49-F238E27FC236}">
                <a16:creationId xmlns:a16="http://schemas.microsoft.com/office/drawing/2014/main" id="{A7208C0E-2039-2240-4BAB-920639862EAD}"/>
              </a:ext>
            </a:extLst>
          </p:cNvPr>
          <p:cNvSpPr/>
          <p:nvPr/>
        </p:nvSpPr>
        <p:spPr>
          <a:xfrm>
            <a:off x="632698" y="2269755"/>
            <a:ext cx="640329" cy="661995"/>
          </a:xfrm>
          <a:custGeom>
            <a:avLst/>
            <a:gdLst/>
            <a:ahLst/>
            <a:cxnLst/>
            <a:rect l="l" t="t" r="r" b="b"/>
            <a:pathLst>
              <a:path w="640329" h="661995">
                <a:moveTo>
                  <a:pt x="0" y="0"/>
                </a:moveTo>
                <a:lnTo>
                  <a:pt x="640329" y="0"/>
                </a:lnTo>
                <a:lnTo>
                  <a:pt x="640329" y="661995"/>
                </a:lnTo>
                <a:lnTo>
                  <a:pt x="0" y="6619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2">
            <a:extLst>
              <a:ext uri="{FF2B5EF4-FFF2-40B4-BE49-F238E27FC236}">
                <a16:creationId xmlns:a16="http://schemas.microsoft.com/office/drawing/2014/main" id="{F2DF9936-281C-B325-1F8A-3364EA0E4D6C}"/>
              </a:ext>
            </a:extLst>
          </p:cNvPr>
          <p:cNvGrpSpPr/>
          <p:nvPr/>
        </p:nvGrpSpPr>
        <p:grpSpPr>
          <a:xfrm>
            <a:off x="361451" y="5267916"/>
            <a:ext cx="1047532" cy="1052227"/>
            <a:chOff x="1813" y="0"/>
            <a:chExt cx="809173" cy="812800"/>
          </a:xfrm>
        </p:grpSpPr>
        <p:sp>
          <p:nvSpPr>
            <p:cNvPr id="12" name="Freeform 3">
              <a:extLst>
                <a:ext uri="{FF2B5EF4-FFF2-40B4-BE49-F238E27FC236}">
                  <a16:creationId xmlns:a16="http://schemas.microsoft.com/office/drawing/2014/main" id="{D17F3CF3-DE05-DAD5-937D-86817E8BC9B2}"/>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586AF"/>
            </a:solidFill>
            <a:ln w="47625">
              <a:solidFill>
                <a:srgbClr val="0F3566"/>
              </a:solidFill>
            </a:ln>
          </p:spPr>
          <p:txBody>
            <a:bodyPr/>
            <a:lstStyle/>
            <a:p>
              <a:endParaRPr lang="en-US"/>
            </a:p>
          </p:txBody>
        </p:sp>
        <p:sp>
          <p:nvSpPr>
            <p:cNvPr id="13" name="TextBox 4">
              <a:extLst>
                <a:ext uri="{FF2B5EF4-FFF2-40B4-BE49-F238E27FC236}">
                  <a16:creationId xmlns:a16="http://schemas.microsoft.com/office/drawing/2014/main" id="{BD97BBA9-3864-916D-FBD2-01DE10945C9F}"/>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5" name="Freeform 30">
            <a:extLst>
              <a:ext uri="{FF2B5EF4-FFF2-40B4-BE49-F238E27FC236}">
                <a16:creationId xmlns:a16="http://schemas.microsoft.com/office/drawing/2014/main" id="{5E950830-26FE-26E4-C66E-32131BD03583}"/>
              </a:ext>
            </a:extLst>
          </p:cNvPr>
          <p:cNvSpPr/>
          <p:nvPr/>
        </p:nvSpPr>
        <p:spPr>
          <a:xfrm>
            <a:off x="565052" y="5443151"/>
            <a:ext cx="640329" cy="661995"/>
          </a:xfrm>
          <a:custGeom>
            <a:avLst/>
            <a:gdLst/>
            <a:ahLst/>
            <a:cxnLst/>
            <a:rect l="l" t="t" r="r" b="b"/>
            <a:pathLst>
              <a:path w="640329" h="661995">
                <a:moveTo>
                  <a:pt x="0" y="0"/>
                </a:moveTo>
                <a:lnTo>
                  <a:pt x="640329" y="0"/>
                </a:lnTo>
                <a:lnTo>
                  <a:pt x="640329" y="661995"/>
                </a:lnTo>
                <a:lnTo>
                  <a:pt x="0" y="6619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17" name="Graphic 16" descr="Bullseye with solid fill">
            <a:extLst>
              <a:ext uri="{FF2B5EF4-FFF2-40B4-BE49-F238E27FC236}">
                <a16:creationId xmlns:a16="http://schemas.microsoft.com/office/drawing/2014/main" id="{9097D33D-8601-6233-50AF-54A07A559B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3986" y="165952"/>
            <a:ext cx="940539" cy="940539"/>
          </a:xfrm>
          <a:prstGeom prst="rect">
            <a:avLst/>
          </a:prstGeom>
        </p:spPr>
      </p:pic>
      <p:sp>
        <p:nvSpPr>
          <p:cNvPr id="16" name="Slide Number Placeholder 42">
            <a:extLst>
              <a:ext uri="{FF2B5EF4-FFF2-40B4-BE49-F238E27FC236}">
                <a16:creationId xmlns:a16="http://schemas.microsoft.com/office/drawing/2014/main" id="{19D84A1B-0FA5-3496-626D-14BB0C483074}"/>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2</a:t>
            </a:fld>
            <a:endParaRPr lang="en-US">
              <a:solidFill>
                <a:srgbClr val="0B1320"/>
              </a:solidFill>
            </a:endParaRPr>
          </a:p>
        </p:txBody>
      </p:sp>
      <p:pic>
        <p:nvPicPr>
          <p:cNvPr id="18" name="Picture 17" descr="A blue and red text on a black background&#10;&#10;Description automatically generated">
            <a:extLst>
              <a:ext uri="{FF2B5EF4-FFF2-40B4-BE49-F238E27FC236}">
                <a16:creationId xmlns:a16="http://schemas.microsoft.com/office/drawing/2014/main" id="{C11EEDCD-52BA-FC0C-D35D-2F180AA955BB}"/>
              </a:ext>
            </a:extLst>
          </p:cNvPr>
          <p:cNvPicPr>
            <a:picLocks noChangeAspect="1"/>
          </p:cNvPicPr>
          <p:nvPr/>
        </p:nvPicPr>
        <p:blipFill>
          <a:blip r:embed="rId10"/>
          <a:stretch>
            <a:fillRect/>
          </a:stretch>
        </p:blipFill>
        <p:spPr>
          <a:xfrm>
            <a:off x="4739" y="9244826"/>
            <a:ext cx="2394850" cy="1543008"/>
          </a:xfrm>
          <a:prstGeom prst="rect">
            <a:avLst/>
          </a:prstGeom>
        </p:spPr>
      </p:pic>
      <p:pic>
        <p:nvPicPr>
          <p:cNvPr id="19" name="Picture 2">
            <a:extLst>
              <a:ext uri="{FF2B5EF4-FFF2-40B4-BE49-F238E27FC236}">
                <a16:creationId xmlns:a16="http://schemas.microsoft.com/office/drawing/2014/main" id="{7FDDFB6C-6A25-D5C1-A2F3-DEDD53DB9E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7FA12AB-D99B-131C-8286-6A7590F7D9CB}"/>
              </a:ext>
            </a:extLst>
          </p:cNvPr>
          <p:cNvSpPr txBox="1"/>
          <p:nvPr/>
        </p:nvSpPr>
        <p:spPr>
          <a:xfrm>
            <a:off x="1602233" y="4429935"/>
            <a:ext cx="750025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endParaRPr lang="en-US" sz="4000" dirty="0">
              <a:cs typeface="Calibri"/>
            </a:endParaRPr>
          </a:p>
          <a:p>
            <a:r>
              <a:rPr lang="en-US" sz="4000" b="1" dirty="0">
                <a:cs typeface="Calibri"/>
              </a:rPr>
              <a:t>2) Bible Translation Example</a:t>
            </a:r>
          </a:p>
          <a:p>
            <a:r>
              <a:rPr lang="en-US" sz="4000" dirty="0">
                <a:cs typeface="Calibri"/>
              </a:rPr>
              <a:t>Creating an interactive assistant interface to aid support engineers in resolving tickets with increased efficiency </a:t>
            </a:r>
          </a:p>
        </p:txBody>
      </p:sp>
    </p:spTree>
    <p:extLst>
      <p:ext uri="{BB962C8B-B14F-4D97-AF65-F5344CB8AC3E}">
        <p14:creationId xmlns:p14="http://schemas.microsoft.com/office/powerpoint/2010/main" val="392003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08D3-A38B-FA13-11F8-9C45C3532466}"/>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501819-03A1-AC42-263D-381106140241}"/>
              </a:ext>
            </a:extLst>
          </p:cNvPr>
          <p:cNvSpPr/>
          <p:nvPr/>
        </p:nvSpPr>
        <p:spPr>
          <a:xfrm>
            <a:off x="1028700" y="3086100"/>
            <a:ext cx="1494277" cy="0"/>
          </a:xfrm>
          <a:prstGeom prst="line">
            <a:avLst/>
          </a:prstGeom>
          <a:ln w="76200">
            <a:solidFill>
              <a:srgbClr val="00B0F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ADCF6840-B46C-F8A6-E00A-DED62E92DAF7}"/>
              </a:ext>
            </a:extLst>
          </p:cNvPr>
          <p:cNvSpPr txBox="1"/>
          <p:nvPr/>
        </p:nvSpPr>
        <p:spPr>
          <a:xfrm>
            <a:off x="1028699" y="1727094"/>
            <a:ext cx="9506309"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K-Means Cluster = 9</a:t>
            </a:r>
            <a:endParaRPr lang="en-US"/>
          </a:p>
        </p:txBody>
      </p:sp>
      <p:grpSp>
        <p:nvGrpSpPr>
          <p:cNvPr id="22" name="Group 37">
            <a:extLst>
              <a:ext uri="{FF2B5EF4-FFF2-40B4-BE49-F238E27FC236}">
                <a16:creationId xmlns:a16="http://schemas.microsoft.com/office/drawing/2014/main" id="{E51E3DFA-238E-E2C1-2183-A6CF8E72894C}"/>
              </a:ext>
            </a:extLst>
          </p:cNvPr>
          <p:cNvGrpSpPr/>
          <p:nvPr/>
        </p:nvGrpSpPr>
        <p:grpSpPr>
          <a:xfrm>
            <a:off x="-963386" y="-1218889"/>
            <a:ext cx="13841186" cy="2491697"/>
            <a:chOff x="99617" y="-66675"/>
            <a:chExt cx="3380667" cy="1165605"/>
          </a:xfrm>
          <a:solidFill>
            <a:srgbClr val="1C3F60"/>
          </a:solidFill>
        </p:grpSpPr>
        <p:sp>
          <p:nvSpPr>
            <p:cNvPr id="23" name="Freeform 38">
              <a:extLst>
                <a:ext uri="{FF2B5EF4-FFF2-40B4-BE49-F238E27FC236}">
                  <a16:creationId xmlns:a16="http://schemas.microsoft.com/office/drawing/2014/main" id="{5ABE037B-2783-B1B2-D31D-71264BA9D25F}"/>
                </a:ext>
              </a:extLst>
            </p:cNvPr>
            <p:cNvSpPr/>
            <p:nvPr/>
          </p:nvSpPr>
          <p:spPr>
            <a:xfrm>
              <a:off x="99617" y="48933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grpFill/>
          </p:spPr>
          <p:txBody>
            <a:bodyPr/>
            <a:lstStyle/>
            <a:p>
              <a:endParaRPr lang="en-US"/>
            </a:p>
          </p:txBody>
        </p:sp>
        <p:sp>
          <p:nvSpPr>
            <p:cNvPr id="24" name="TextBox 39">
              <a:extLst>
                <a:ext uri="{FF2B5EF4-FFF2-40B4-BE49-F238E27FC236}">
                  <a16:creationId xmlns:a16="http://schemas.microsoft.com/office/drawing/2014/main" id="{AD21F00C-3267-91DA-2004-B0EDBA3B7A48}"/>
                </a:ext>
              </a:extLst>
            </p:cNvPr>
            <p:cNvSpPr txBox="1"/>
            <p:nvPr/>
          </p:nvSpPr>
          <p:spPr>
            <a:xfrm>
              <a:off x="101600" y="-66675"/>
              <a:ext cx="3177467" cy="676275"/>
            </a:xfrm>
            <a:prstGeom prst="rect">
              <a:avLst/>
            </a:prstGeom>
            <a:grpFill/>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0F7FAB40-E7D5-B46B-140F-DF03F58DB008}"/>
              </a:ext>
            </a:extLst>
          </p:cNvPr>
          <p:cNvSpPr txBox="1"/>
          <p:nvPr/>
        </p:nvSpPr>
        <p:spPr>
          <a:xfrm>
            <a:off x="1700986" y="484268"/>
            <a:ext cx="11176813"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Unsupervised Learning Method #2</a:t>
            </a:r>
          </a:p>
        </p:txBody>
      </p:sp>
      <p:pic>
        <p:nvPicPr>
          <p:cNvPr id="8194" name="Picture 2" descr="Science PNG Transparent Images - PNG All">
            <a:extLst>
              <a:ext uri="{FF2B5EF4-FFF2-40B4-BE49-F238E27FC236}">
                <a16:creationId xmlns:a16="http://schemas.microsoft.com/office/drawing/2014/main" id="{832E464E-B52E-B285-E86A-76337B808D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239" y="50289"/>
            <a:ext cx="1128225" cy="11018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aph with colored dots&#10;&#10;Description automatically generated">
            <a:extLst>
              <a:ext uri="{FF2B5EF4-FFF2-40B4-BE49-F238E27FC236}">
                <a16:creationId xmlns:a16="http://schemas.microsoft.com/office/drawing/2014/main" id="{F07CD785-E6FE-59C5-CEED-1BA7B948B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8" y="3176389"/>
            <a:ext cx="9506308" cy="6337539"/>
          </a:xfrm>
          <a:prstGeom prst="rect">
            <a:avLst/>
          </a:prstGeom>
        </p:spPr>
      </p:pic>
      <p:graphicFrame>
        <p:nvGraphicFramePr>
          <p:cNvPr id="14" name="Table 13">
            <a:extLst>
              <a:ext uri="{FF2B5EF4-FFF2-40B4-BE49-F238E27FC236}">
                <a16:creationId xmlns:a16="http://schemas.microsoft.com/office/drawing/2014/main" id="{C20576FA-4A86-4B9E-953B-EFA8C8AD2ABD}"/>
              </a:ext>
            </a:extLst>
          </p:cNvPr>
          <p:cNvGraphicFramePr>
            <a:graphicFrameLocks noGrp="1"/>
          </p:cNvGraphicFramePr>
          <p:nvPr>
            <p:extLst>
              <p:ext uri="{D42A27DB-BD31-4B8C-83A1-F6EECF244321}">
                <p14:modId xmlns:p14="http://schemas.microsoft.com/office/powerpoint/2010/main" val="1549482288"/>
              </p:ext>
            </p:extLst>
          </p:nvPr>
        </p:nvGraphicFramePr>
        <p:xfrm>
          <a:off x="9834854" y="1380306"/>
          <a:ext cx="7315200" cy="7718601"/>
        </p:xfrm>
        <a:graphic>
          <a:graphicData uri="http://schemas.openxmlformats.org/drawingml/2006/table">
            <a:tbl>
              <a:tblPr firstRow="1" bandRow="1">
                <a:tableStyleId>{5C22544A-7EE6-4342-B048-85BDC9FD1C3A}</a:tableStyleId>
              </a:tblPr>
              <a:tblGrid>
                <a:gridCol w="5867294">
                  <a:extLst>
                    <a:ext uri="{9D8B030D-6E8A-4147-A177-3AD203B41FA5}">
                      <a16:colId xmlns:a16="http://schemas.microsoft.com/office/drawing/2014/main" val="3860345542"/>
                    </a:ext>
                  </a:extLst>
                </a:gridCol>
                <a:gridCol w="1447906">
                  <a:extLst>
                    <a:ext uri="{9D8B030D-6E8A-4147-A177-3AD203B41FA5}">
                      <a16:colId xmlns:a16="http://schemas.microsoft.com/office/drawing/2014/main" val="3954323524"/>
                    </a:ext>
                  </a:extLst>
                </a:gridCol>
              </a:tblGrid>
              <a:tr h="452469">
                <a:tc>
                  <a:txBody>
                    <a:bodyPr/>
                    <a:lstStyle/>
                    <a:p>
                      <a:pPr algn="ctr"/>
                      <a:r>
                        <a:rPr lang="en-US" sz="2400" dirty="0"/>
                        <a:t>Message</a:t>
                      </a:r>
                    </a:p>
                  </a:txBody>
                  <a:tcPr>
                    <a:solidFill>
                      <a:srgbClr val="1C3F60"/>
                    </a:solidFill>
                  </a:tcPr>
                </a:tc>
                <a:tc>
                  <a:txBody>
                    <a:bodyPr/>
                    <a:lstStyle/>
                    <a:p>
                      <a:pPr algn="ctr"/>
                      <a:r>
                        <a:rPr lang="en-US" sz="2400"/>
                        <a:t>Cluster</a:t>
                      </a:r>
                    </a:p>
                  </a:txBody>
                  <a:tcPr>
                    <a:solidFill>
                      <a:srgbClr val="1C3F60"/>
                    </a:solidFill>
                  </a:tcPr>
                </a:tc>
                <a:extLst>
                  <a:ext uri="{0D108BD9-81ED-4DB2-BD59-A6C34878D82A}">
                    <a16:rowId xmlns:a16="http://schemas.microsoft.com/office/drawing/2014/main" val="3077367756"/>
                  </a:ext>
                </a:extLst>
              </a:tr>
              <a:tr h="427371">
                <a:tc>
                  <a:txBody>
                    <a:bodyPr/>
                    <a:lstStyle/>
                    <a:p>
                      <a:r>
                        <a:rPr lang="en-US" b="1"/>
                        <a:t>Entity size become negative. Entity name = trac …</a:t>
                      </a:r>
                    </a:p>
                  </a:txBody>
                  <a:tcPr/>
                </a:tc>
                <a:tc>
                  <a:txBody>
                    <a:bodyPr/>
                    <a:lstStyle/>
                    <a:p>
                      <a:pPr algn="ctr"/>
                      <a:r>
                        <a:rPr lang="en-US" sz="2000" b="1"/>
                        <a:t>0</a:t>
                      </a:r>
                    </a:p>
                  </a:txBody>
                  <a:tcPr/>
                </a:tc>
                <a:extLst>
                  <a:ext uri="{0D108BD9-81ED-4DB2-BD59-A6C34878D82A}">
                    <a16:rowId xmlns:a16="http://schemas.microsoft.com/office/drawing/2014/main" val="2488948213"/>
                  </a:ext>
                </a:extLst>
              </a:tr>
              <a:tr h="4273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Entity size become negative. Entity name = trac …</a:t>
                      </a:r>
                    </a:p>
                  </a:txBody>
                  <a:tcPr/>
                </a:tc>
                <a:tc>
                  <a:txBody>
                    <a:bodyPr/>
                    <a:lstStyle/>
                    <a:p>
                      <a:pPr algn="ctr"/>
                      <a:r>
                        <a:rPr lang="en-US" sz="2000" b="1"/>
                        <a:t>0</a:t>
                      </a:r>
                    </a:p>
                  </a:txBody>
                  <a:tcPr/>
                </a:tc>
                <a:extLst>
                  <a:ext uri="{0D108BD9-81ED-4DB2-BD59-A6C34878D82A}">
                    <a16:rowId xmlns:a16="http://schemas.microsoft.com/office/drawing/2014/main" val="1944132872"/>
                  </a:ext>
                </a:extLst>
              </a:tr>
              <a:tr h="427371">
                <a:tc>
                  <a:txBody>
                    <a:bodyPr/>
                    <a:lstStyle/>
                    <a:p>
                      <a:r>
                        <a:rPr lang="en-US" b="1"/>
                        <a:t>Aborting messaging object. Name = </a:t>
                      </a:r>
                      <a:r>
                        <a:rPr lang="en-US" b="1" err="1"/>
                        <a:t>mcapesea</a:t>
                      </a:r>
                      <a:r>
                        <a:rPr lang="en-US" b="1"/>
                        <a:t> …</a:t>
                      </a:r>
                    </a:p>
                  </a:txBody>
                  <a:tcPr/>
                </a:tc>
                <a:tc>
                  <a:txBody>
                    <a:bodyPr/>
                    <a:lstStyle/>
                    <a:p>
                      <a:pPr algn="ctr"/>
                      <a:r>
                        <a:rPr lang="en-US" sz="2000" b="1"/>
                        <a:t>1</a:t>
                      </a:r>
                    </a:p>
                  </a:txBody>
                  <a:tcPr/>
                </a:tc>
                <a:extLst>
                  <a:ext uri="{0D108BD9-81ED-4DB2-BD59-A6C34878D82A}">
                    <a16:rowId xmlns:a16="http://schemas.microsoft.com/office/drawing/2014/main" val="4249939287"/>
                  </a:ext>
                </a:extLst>
              </a:tr>
              <a:tr h="633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Aborting messaging object. Name = </a:t>
                      </a:r>
                      <a:r>
                        <a:rPr lang="en-US" b="1" err="1"/>
                        <a:t>mcapesea</a:t>
                      </a:r>
                      <a:r>
                        <a:rPr lang="en-US" b="1"/>
                        <a:t> …</a:t>
                      </a:r>
                    </a:p>
                    <a:p>
                      <a:endParaRPr lang="en-US" b="1"/>
                    </a:p>
                  </a:txBody>
                  <a:tcPr/>
                </a:tc>
                <a:tc>
                  <a:txBody>
                    <a:bodyPr/>
                    <a:lstStyle/>
                    <a:p>
                      <a:pPr algn="ctr"/>
                      <a:r>
                        <a:rPr lang="en-US" sz="2000" b="1"/>
                        <a:t>1</a:t>
                      </a:r>
                    </a:p>
                  </a:txBody>
                  <a:tcPr/>
                </a:tc>
                <a:extLst>
                  <a:ext uri="{0D108BD9-81ED-4DB2-BD59-A6C34878D82A}">
                    <a16:rowId xmlns:a16="http://schemas.microsoft.com/office/drawing/2014/main" val="20405629"/>
                  </a:ext>
                </a:extLst>
              </a:tr>
              <a:tr h="633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Aborting messaging object. Name = </a:t>
                      </a:r>
                      <a:r>
                        <a:rPr lang="en-US" b="1" err="1"/>
                        <a:t>mcapesea</a:t>
                      </a:r>
                      <a:r>
                        <a:rPr lang="en-US" b="1"/>
                        <a:t> …</a:t>
                      </a:r>
                    </a:p>
                    <a:p>
                      <a:endParaRPr lang="en-US" b="1"/>
                    </a:p>
                  </a:txBody>
                  <a:tcPr/>
                </a:tc>
                <a:tc>
                  <a:txBody>
                    <a:bodyPr/>
                    <a:lstStyle/>
                    <a:p>
                      <a:pPr algn="ctr"/>
                      <a:r>
                        <a:rPr lang="en-US" sz="2000" b="1"/>
                        <a:t>1</a:t>
                      </a:r>
                    </a:p>
                  </a:txBody>
                  <a:tcPr/>
                </a:tc>
                <a:extLst>
                  <a:ext uri="{0D108BD9-81ED-4DB2-BD59-A6C34878D82A}">
                    <a16:rowId xmlns:a16="http://schemas.microsoft.com/office/drawing/2014/main" val="3932724818"/>
                  </a:ext>
                </a:extLst>
              </a:tr>
              <a:tr h="427371">
                <a:tc>
                  <a:txBody>
                    <a:bodyPr/>
                    <a:lstStyle/>
                    <a:p>
                      <a:r>
                        <a:rPr lang="en-US" b="1"/>
                        <a:t>…</a:t>
                      </a:r>
                    </a:p>
                  </a:txBody>
                  <a:tcPr/>
                </a:tc>
                <a:tc>
                  <a:txBody>
                    <a:bodyPr/>
                    <a:lstStyle/>
                    <a:p>
                      <a:pPr algn="ctr"/>
                      <a:r>
                        <a:rPr lang="en-US" sz="2000" b="1"/>
                        <a:t>…</a:t>
                      </a:r>
                    </a:p>
                  </a:txBody>
                  <a:tcPr/>
                </a:tc>
                <a:extLst>
                  <a:ext uri="{0D108BD9-81ED-4DB2-BD59-A6C34878D82A}">
                    <a16:rowId xmlns:a16="http://schemas.microsoft.com/office/drawing/2014/main" val="30429252"/>
                  </a:ext>
                </a:extLst>
              </a:tr>
              <a:tr h="427371">
                <a:tc>
                  <a:txBody>
                    <a:bodyPr/>
                    <a:lstStyle/>
                    <a:p>
                      <a:r>
                        <a:rPr lang="en-US" b="1"/>
                        <a:t>Protocol Client of type of ‘</a:t>
                      </a:r>
                      <a:r>
                        <a:rPr lang="en-US" b="1" err="1"/>
                        <a:t>AmqpMessageConsuder</a:t>
                      </a:r>
                      <a:r>
                        <a:rPr lang="en-US" b="1"/>
                        <a:t> …</a:t>
                      </a:r>
                    </a:p>
                  </a:txBody>
                  <a:tcPr/>
                </a:tc>
                <a:tc>
                  <a:txBody>
                    <a:bodyPr/>
                    <a:lstStyle/>
                    <a:p>
                      <a:pPr algn="ctr"/>
                      <a:r>
                        <a:rPr lang="en-US" sz="2000" b="1"/>
                        <a:t>2</a:t>
                      </a:r>
                    </a:p>
                  </a:txBody>
                  <a:tcPr/>
                </a:tc>
                <a:extLst>
                  <a:ext uri="{0D108BD9-81ED-4DB2-BD59-A6C34878D82A}">
                    <a16:rowId xmlns:a16="http://schemas.microsoft.com/office/drawing/2014/main" val="2480114680"/>
                  </a:ext>
                </a:extLst>
              </a:tr>
              <a:tr h="633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Protocol Client of type of ‘</a:t>
                      </a:r>
                      <a:r>
                        <a:rPr lang="en-US" b="1" err="1"/>
                        <a:t>AmqpMessageConsuder</a:t>
                      </a:r>
                      <a:r>
                        <a:rPr lang="en-US" b="1"/>
                        <a:t> …</a:t>
                      </a:r>
                    </a:p>
                    <a:p>
                      <a:endParaRPr lang="en-US" b="1"/>
                    </a:p>
                  </a:txBody>
                  <a:tcPr/>
                </a:tc>
                <a:tc>
                  <a:txBody>
                    <a:bodyPr/>
                    <a:lstStyle/>
                    <a:p>
                      <a:pPr algn="ctr"/>
                      <a:r>
                        <a:rPr lang="en-US" sz="2000" b="1"/>
                        <a:t>2</a:t>
                      </a:r>
                    </a:p>
                  </a:txBody>
                  <a:tcPr/>
                </a:tc>
                <a:extLst>
                  <a:ext uri="{0D108BD9-81ED-4DB2-BD59-A6C34878D82A}">
                    <a16:rowId xmlns:a16="http://schemas.microsoft.com/office/drawing/2014/main" val="1232288944"/>
                  </a:ext>
                </a:extLst>
              </a:tr>
              <a:tr h="427371">
                <a:tc>
                  <a:txBody>
                    <a:bodyPr/>
                    <a:lstStyle/>
                    <a:p>
                      <a:r>
                        <a:rPr lang="en-US" b="1"/>
                        <a:t>…</a:t>
                      </a:r>
                    </a:p>
                  </a:txBody>
                  <a:tcPr/>
                </a:tc>
                <a:tc>
                  <a:txBody>
                    <a:bodyPr/>
                    <a:lstStyle/>
                    <a:p>
                      <a:pPr algn="ctr"/>
                      <a:endParaRPr lang="en-US" sz="2000" b="1"/>
                    </a:p>
                  </a:txBody>
                  <a:tcPr/>
                </a:tc>
                <a:extLst>
                  <a:ext uri="{0D108BD9-81ED-4DB2-BD59-A6C34878D82A}">
                    <a16:rowId xmlns:a16="http://schemas.microsoft.com/office/drawing/2014/main" val="2176363507"/>
                  </a:ext>
                </a:extLst>
              </a:tr>
              <a:tr h="427371">
                <a:tc>
                  <a:txBody>
                    <a:bodyPr/>
                    <a:lstStyle/>
                    <a:p>
                      <a:r>
                        <a:rPr lang="en-US" b="1"/>
                        <a:t>"</a:t>
                      </a:r>
                      <a:r>
                        <a:rPr lang="en-US" b="1" err="1"/>
                        <a:t>Amqp</a:t>
                      </a:r>
                      <a:r>
                        <a:rPr lang="en-US" b="1"/>
                        <a:t> publish failed. </a:t>
                      </a:r>
                      <a:r>
                        <a:rPr lang="en-US" b="1" err="1"/>
                        <a:t>TrackingId</a:t>
                      </a:r>
                      <a:r>
                        <a:rPr lang="en-US" b="1"/>
                        <a:t>:</a:t>
                      </a:r>
                    </a:p>
                  </a:txBody>
                  <a:tcPr/>
                </a:tc>
                <a:tc>
                  <a:txBody>
                    <a:bodyPr/>
                    <a:lstStyle/>
                    <a:p>
                      <a:pPr algn="ctr"/>
                      <a:r>
                        <a:rPr lang="en-US" sz="2000" b="1"/>
                        <a:t>3</a:t>
                      </a:r>
                    </a:p>
                  </a:txBody>
                  <a:tcPr/>
                </a:tc>
                <a:extLst>
                  <a:ext uri="{0D108BD9-81ED-4DB2-BD59-A6C34878D82A}">
                    <a16:rowId xmlns:a16="http://schemas.microsoft.com/office/drawing/2014/main" val="917840479"/>
                  </a:ext>
                </a:extLst>
              </a:tr>
              <a:tr h="427371">
                <a:tc>
                  <a:txBody>
                    <a:bodyPr/>
                    <a:lstStyle/>
                    <a:p>
                      <a:r>
                        <a:rPr lang="en-US" b="1"/>
                        <a:t>"An exception was handled. </a:t>
                      </a:r>
                      <a:r>
                        <a:rPr lang="en-US" b="1" err="1"/>
                        <a:t>TrackingId</a:t>
                      </a:r>
                      <a:r>
                        <a:rPr lang="en-US" b="1"/>
                        <a:t>:</a:t>
                      </a:r>
                    </a:p>
                  </a:txBody>
                  <a:tcPr/>
                </a:tc>
                <a:tc>
                  <a:txBody>
                    <a:bodyPr/>
                    <a:lstStyle/>
                    <a:p>
                      <a:pPr algn="ctr"/>
                      <a:r>
                        <a:rPr lang="en-US" sz="2000" b="1"/>
                        <a:t>3</a:t>
                      </a:r>
                    </a:p>
                  </a:txBody>
                  <a:tcPr/>
                </a:tc>
                <a:extLst>
                  <a:ext uri="{0D108BD9-81ED-4DB2-BD59-A6C34878D82A}">
                    <a16:rowId xmlns:a16="http://schemas.microsoft.com/office/drawing/2014/main" val="1257730768"/>
                  </a:ext>
                </a:extLst>
              </a:tr>
              <a:tr h="427371">
                <a:tc>
                  <a:txBody>
                    <a:bodyPr/>
                    <a:lstStyle/>
                    <a:p>
                      <a:r>
                        <a:rPr lang="en-US" b="1"/>
                        <a:t>…</a:t>
                      </a:r>
                    </a:p>
                  </a:txBody>
                  <a:tcPr/>
                </a:tc>
                <a:tc>
                  <a:txBody>
                    <a:bodyPr/>
                    <a:lstStyle/>
                    <a:p>
                      <a:pPr algn="ctr"/>
                      <a:endParaRPr lang="en-US" sz="2000" b="1"/>
                    </a:p>
                  </a:txBody>
                  <a:tcPr/>
                </a:tc>
                <a:extLst>
                  <a:ext uri="{0D108BD9-81ED-4DB2-BD59-A6C34878D82A}">
                    <a16:rowId xmlns:a16="http://schemas.microsoft.com/office/drawing/2014/main" val="182857457"/>
                  </a:ext>
                </a:extLst>
              </a:tr>
              <a:tr h="427371">
                <a:tc>
                  <a:txBody>
                    <a:bodyPr/>
                    <a:lstStyle/>
                    <a:p>
                      <a:r>
                        <a:rPr lang="en-US" b="1"/>
                        <a:t>"The </a:t>
                      </a:r>
                      <a:r>
                        <a:rPr lang="en-US" b="1" err="1"/>
                        <a:t>AmqpProtocolClient</a:t>
                      </a:r>
                      <a:r>
                        <a:rPr lang="en-US" b="1"/>
                        <a:t> is being closed …</a:t>
                      </a:r>
                    </a:p>
                  </a:txBody>
                  <a:tcPr/>
                </a:tc>
                <a:tc>
                  <a:txBody>
                    <a:bodyPr/>
                    <a:lstStyle/>
                    <a:p>
                      <a:pPr algn="ctr"/>
                      <a:r>
                        <a:rPr lang="en-US" sz="2000" b="1"/>
                        <a:t>8</a:t>
                      </a:r>
                    </a:p>
                  </a:txBody>
                  <a:tcPr/>
                </a:tc>
                <a:extLst>
                  <a:ext uri="{0D108BD9-81ED-4DB2-BD59-A6C34878D82A}">
                    <a16:rowId xmlns:a16="http://schemas.microsoft.com/office/drawing/2014/main" val="1169668985"/>
                  </a:ext>
                </a:extLst>
              </a:tr>
              <a:tr h="427371">
                <a:tc>
                  <a:txBody>
                    <a:bodyPr/>
                    <a:lstStyle/>
                    <a:p>
                      <a:r>
                        <a:rPr lang="en-US" b="1"/>
                        <a:t>"The </a:t>
                      </a:r>
                      <a:r>
                        <a:rPr lang="en-US" b="1" err="1"/>
                        <a:t>AmqpProtocolClient</a:t>
                      </a:r>
                      <a:r>
                        <a:rPr lang="en-US" b="1"/>
                        <a:t> is being closed …</a:t>
                      </a:r>
                    </a:p>
                  </a:txBody>
                  <a:tcPr/>
                </a:tc>
                <a:tc>
                  <a:txBody>
                    <a:bodyPr/>
                    <a:lstStyle/>
                    <a:p>
                      <a:pPr algn="ctr"/>
                      <a:r>
                        <a:rPr lang="en-US" sz="2000" b="1"/>
                        <a:t>8</a:t>
                      </a:r>
                    </a:p>
                  </a:txBody>
                  <a:tcPr/>
                </a:tc>
                <a:extLst>
                  <a:ext uri="{0D108BD9-81ED-4DB2-BD59-A6C34878D82A}">
                    <a16:rowId xmlns:a16="http://schemas.microsoft.com/office/drawing/2014/main" val="2467364942"/>
                  </a:ext>
                </a:extLst>
              </a:tr>
              <a:tr h="633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"The </a:t>
                      </a:r>
                      <a:r>
                        <a:rPr lang="en-US" b="1" err="1"/>
                        <a:t>AmqpProtocolClient</a:t>
                      </a:r>
                      <a:r>
                        <a:rPr lang="en-US" b="1"/>
                        <a:t> is being closed …</a:t>
                      </a:r>
                    </a:p>
                    <a:p>
                      <a:endParaRPr lang="en-US" b="1"/>
                    </a:p>
                  </a:txBody>
                  <a:tcPr/>
                </a:tc>
                <a:tc>
                  <a:txBody>
                    <a:bodyPr/>
                    <a:lstStyle/>
                    <a:p>
                      <a:pPr algn="ctr"/>
                      <a:r>
                        <a:rPr lang="en-US" sz="2000" b="1" dirty="0"/>
                        <a:t>8</a:t>
                      </a:r>
                    </a:p>
                  </a:txBody>
                  <a:tcPr/>
                </a:tc>
                <a:extLst>
                  <a:ext uri="{0D108BD9-81ED-4DB2-BD59-A6C34878D82A}">
                    <a16:rowId xmlns:a16="http://schemas.microsoft.com/office/drawing/2014/main" val="4051427485"/>
                  </a:ext>
                </a:extLst>
              </a:tr>
            </a:tbl>
          </a:graphicData>
        </a:graphic>
      </p:graphicFrame>
      <p:sp>
        <p:nvSpPr>
          <p:cNvPr id="6" name="Slide Number Placeholder 42">
            <a:extLst>
              <a:ext uri="{FF2B5EF4-FFF2-40B4-BE49-F238E27FC236}">
                <a16:creationId xmlns:a16="http://schemas.microsoft.com/office/drawing/2014/main" id="{36648167-3052-1EC1-421D-0D36F13BAA10}"/>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20</a:t>
            </a:fld>
            <a:endParaRPr lang="en-US">
              <a:solidFill>
                <a:srgbClr val="0B1320"/>
              </a:solidFill>
            </a:endParaRPr>
          </a:p>
        </p:txBody>
      </p:sp>
      <p:pic>
        <p:nvPicPr>
          <p:cNvPr id="7" name="Picture 6" descr="A blue and red text on a black background&#10;&#10;Description automatically generated">
            <a:extLst>
              <a:ext uri="{FF2B5EF4-FFF2-40B4-BE49-F238E27FC236}">
                <a16:creationId xmlns:a16="http://schemas.microsoft.com/office/drawing/2014/main" id="{EEF6E3D5-F7B4-94E2-3F9F-C62436F8C1BE}"/>
              </a:ext>
            </a:extLst>
          </p:cNvPr>
          <p:cNvPicPr>
            <a:picLocks noChangeAspect="1"/>
          </p:cNvPicPr>
          <p:nvPr/>
        </p:nvPicPr>
        <p:blipFill>
          <a:blip r:embed="rId5"/>
          <a:stretch>
            <a:fillRect/>
          </a:stretch>
        </p:blipFill>
        <p:spPr>
          <a:xfrm>
            <a:off x="4739" y="9244826"/>
            <a:ext cx="2394850" cy="1543008"/>
          </a:xfrm>
          <a:prstGeom prst="rect">
            <a:avLst/>
          </a:prstGeom>
        </p:spPr>
      </p:pic>
      <p:pic>
        <p:nvPicPr>
          <p:cNvPr id="8" name="Picture 2">
            <a:extLst>
              <a:ext uri="{FF2B5EF4-FFF2-40B4-BE49-F238E27FC236}">
                <a16:creationId xmlns:a16="http://schemas.microsoft.com/office/drawing/2014/main" id="{8052CC2D-0319-5396-8592-2145BD7D703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42C45DA8-24AF-CA81-7FCC-1DC775E1AAD5}"/>
              </a:ext>
            </a:extLst>
          </p:cNvPr>
          <p:cNvSpPr/>
          <p:nvPr/>
        </p:nvSpPr>
        <p:spPr>
          <a:xfrm>
            <a:off x="6776358" y="6204857"/>
            <a:ext cx="244930" cy="359229"/>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99A430-C973-CAB7-5E34-C119317EFF76}"/>
              </a:ext>
            </a:extLst>
          </p:cNvPr>
          <p:cNvSpPr txBox="1"/>
          <p:nvPr/>
        </p:nvSpPr>
        <p:spPr>
          <a:xfrm>
            <a:off x="7021288" y="5615413"/>
            <a:ext cx="1518555" cy="5232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800">
                <a:ln w="0"/>
                <a:solidFill>
                  <a:schemeClr val="tx1"/>
                </a:solidFill>
                <a:effectLst>
                  <a:outerShdw blurRad="38100" dist="19050" dir="2700000" algn="tl" rotWithShape="0">
                    <a:schemeClr val="dk1">
                      <a:alpha val="40000"/>
                    </a:schemeClr>
                  </a:outerShdw>
                </a:effectLst>
              </a:rPr>
              <a:t>Cluster 0</a:t>
            </a:r>
          </a:p>
        </p:txBody>
      </p:sp>
      <p:sp>
        <p:nvSpPr>
          <p:cNvPr id="11" name="Rectangle 10">
            <a:extLst>
              <a:ext uri="{FF2B5EF4-FFF2-40B4-BE49-F238E27FC236}">
                <a16:creationId xmlns:a16="http://schemas.microsoft.com/office/drawing/2014/main" id="{DE082611-59AF-0997-DFBD-7938D4C1B0EF}"/>
              </a:ext>
            </a:extLst>
          </p:cNvPr>
          <p:cNvSpPr/>
          <p:nvPr/>
        </p:nvSpPr>
        <p:spPr>
          <a:xfrm>
            <a:off x="9834854" y="1877786"/>
            <a:ext cx="7315200" cy="783771"/>
          </a:xfrm>
          <a:prstGeom prst="rect">
            <a:avLst/>
          </a:prstGeom>
          <a:solidFill>
            <a:schemeClr val="accent2">
              <a:alpha val="1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DDEAB60-A7CA-2CA9-9499-5996642E105C}"/>
              </a:ext>
            </a:extLst>
          </p:cNvPr>
          <p:cNvSpPr/>
          <p:nvPr/>
        </p:nvSpPr>
        <p:spPr>
          <a:xfrm>
            <a:off x="1086239" y="4038755"/>
            <a:ext cx="1025591" cy="950927"/>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AAC81EB-A5E0-0771-5ECF-C5804D0DA6DE}"/>
              </a:ext>
            </a:extLst>
          </p:cNvPr>
          <p:cNvSpPr txBox="1"/>
          <p:nvPr/>
        </p:nvSpPr>
        <p:spPr>
          <a:xfrm>
            <a:off x="2111831" y="3874764"/>
            <a:ext cx="1632856" cy="5232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800">
                <a:ln w="0"/>
                <a:solidFill>
                  <a:schemeClr val="tx1"/>
                </a:solidFill>
                <a:effectLst>
                  <a:outerShdw blurRad="38100" dist="19050" dir="2700000" algn="tl" rotWithShape="0">
                    <a:schemeClr val="dk1">
                      <a:alpha val="40000"/>
                    </a:schemeClr>
                  </a:outerShdw>
                </a:effectLst>
              </a:rPr>
              <a:t>Cluster 1</a:t>
            </a:r>
          </a:p>
        </p:txBody>
      </p:sp>
      <p:sp>
        <p:nvSpPr>
          <p:cNvPr id="15" name="Rectangle 14">
            <a:extLst>
              <a:ext uri="{FF2B5EF4-FFF2-40B4-BE49-F238E27FC236}">
                <a16:creationId xmlns:a16="http://schemas.microsoft.com/office/drawing/2014/main" id="{DE1E44B5-230F-31FA-CF3B-1BE1F557A280}"/>
              </a:ext>
            </a:extLst>
          </p:cNvPr>
          <p:cNvSpPr/>
          <p:nvPr/>
        </p:nvSpPr>
        <p:spPr>
          <a:xfrm>
            <a:off x="9834854" y="2661557"/>
            <a:ext cx="7315200" cy="2172580"/>
          </a:xfrm>
          <a:prstGeom prst="rect">
            <a:avLst/>
          </a:prstGeom>
          <a:solidFill>
            <a:schemeClr val="tx2">
              <a:lumMod val="75000"/>
              <a:alpha val="18000"/>
            </a:schemeClr>
          </a:solidFill>
          <a:ln w="571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911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animBg="1"/>
      <p:bldP spid="12" grpId="0" animBg="1"/>
      <p:bldP spid="13"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a:extLst>
            <a:ext uri="{FF2B5EF4-FFF2-40B4-BE49-F238E27FC236}">
              <a16:creationId xmlns:a16="http://schemas.microsoft.com/office/drawing/2014/main" id="{149AA4C2-87BA-38D6-4A5F-A16CC7E3FCB1}"/>
            </a:ext>
          </a:extLst>
        </p:cNvPr>
        <p:cNvGrpSpPr/>
        <p:nvPr/>
      </p:nvGrpSpPr>
      <p:grpSpPr>
        <a:xfrm>
          <a:off x="0" y="0"/>
          <a:ext cx="0" cy="0"/>
          <a:chOff x="0" y="0"/>
          <a:chExt cx="0" cy="0"/>
        </a:xfrm>
      </p:grpSpPr>
      <p:grpSp>
        <p:nvGrpSpPr>
          <p:cNvPr id="22" name="Group 37">
            <a:extLst>
              <a:ext uri="{FF2B5EF4-FFF2-40B4-BE49-F238E27FC236}">
                <a16:creationId xmlns:a16="http://schemas.microsoft.com/office/drawing/2014/main" id="{F59264F6-B261-CF06-085D-16EE70423074}"/>
              </a:ext>
            </a:extLst>
          </p:cNvPr>
          <p:cNvGrpSpPr/>
          <p:nvPr/>
        </p:nvGrpSpPr>
        <p:grpSpPr>
          <a:xfrm>
            <a:off x="-762001" y="-576105"/>
            <a:ext cx="17195359" cy="1879470"/>
            <a:chOff x="20123" y="-66675"/>
            <a:chExt cx="3380667" cy="879208"/>
          </a:xfrm>
          <a:solidFill>
            <a:srgbClr val="1C3F60"/>
          </a:solidFill>
        </p:grpSpPr>
        <p:sp>
          <p:nvSpPr>
            <p:cNvPr id="23" name="Freeform 38">
              <a:extLst>
                <a:ext uri="{FF2B5EF4-FFF2-40B4-BE49-F238E27FC236}">
                  <a16:creationId xmlns:a16="http://schemas.microsoft.com/office/drawing/2014/main" id="{8082ECB6-15BB-C229-4CDB-E61ED6C5C9AC}"/>
                </a:ext>
              </a:extLst>
            </p:cNvPr>
            <p:cNvSpPr/>
            <p:nvPr/>
          </p:nvSpPr>
          <p:spPr>
            <a:xfrm>
              <a:off x="20123" y="202933"/>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grpFill/>
          </p:spPr>
          <p:txBody>
            <a:bodyPr/>
            <a:lstStyle/>
            <a:p>
              <a:endParaRPr lang="en-US"/>
            </a:p>
          </p:txBody>
        </p:sp>
        <p:sp>
          <p:nvSpPr>
            <p:cNvPr id="24" name="TextBox 39">
              <a:extLst>
                <a:ext uri="{FF2B5EF4-FFF2-40B4-BE49-F238E27FC236}">
                  <a16:creationId xmlns:a16="http://schemas.microsoft.com/office/drawing/2014/main" id="{66C3FB39-2719-1894-BB60-1C3AAE7D49E8}"/>
                </a:ext>
              </a:extLst>
            </p:cNvPr>
            <p:cNvSpPr txBox="1"/>
            <p:nvPr/>
          </p:nvSpPr>
          <p:spPr>
            <a:xfrm>
              <a:off x="101600" y="-66675"/>
              <a:ext cx="3177467" cy="676275"/>
            </a:xfrm>
            <a:prstGeom prst="rect">
              <a:avLst/>
            </a:prstGeom>
            <a:grpFill/>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9BAA8574-F56D-5D1D-9D9F-35CC69FE14D1}"/>
              </a:ext>
            </a:extLst>
          </p:cNvPr>
          <p:cNvSpPr txBox="1"/>
          <p:nvPr/>
        </p:nvSpPr>
        <p:spPr>
          <a:xfrm>
            <a:off x="1371599" y="448699"/>
            <a:ext cx="13013703"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Generative AI General Knowledge (LLM)</a:t>
            </a:r>
          </a:p>
        </p:txBody>
      </p:sp>
      <p:sp>
        <p:nvSpPr>
          <p:cNvPr id="27" name="Slide Number Placeholder 42">
            <a:extLst>
              <a:ext uri="{FF2B5EF4-FFF2-40B4-BE49-F238E27FC236}">
                <a16:creationId xmlns:a16="http://schemas.microsoft.com/office/drawing/2014/main" id="{6905B8FA-17C0-DE02-E80B-1DFAD5F4088A}"/>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21</a:t>
            </a:fld>
            <a:endParaRPr lang="en-US">
              <a:solidFill>
                <a:srgbClr val="0B1320"/>
              </a:solidFill>
            </a:endParaRPr>
          </a:p>
        </p:txBody>
      </p:sp>
      <p:pic>
        <p:nvPicPr>
          <p:cNvPr id="41" name="Picture 40" descr="A blue and red text on a black background&#10;&#10;Description automatically generated">
            <a:extLst>
              <a:ext uri="{FF2B5EF4-FFF2-40B4-BE49-F238E27FC236}">
                <a16:creationId xmlns:a16="http://schemas.microsoft.com/office/drawing/2014/main" id="{61C7EC45-55D9-0CA2-E289-EEFB5E3C4247}"/>
              </a:ext>
            </a:extLst>
          </p:cNvPr>
          <p:cNvPicPr>
            <a:picLocks noChangeAspect="1"/>
          </p:cNvPicPr>
          <p:nvPr/>
        </p:nvPicPr>
        <p:blipFill>
          <a:blip r:embed="rId4"/>
          <a:stretch>
            <a:fillRect/>
          </a:stretch>
        </p:blipFill>
        <p:spPr>
          <a:xfrm>
            <a:off x="4739" y="9244826"/>
            <a:ext cx="2394850" cy="1543008"/>
          </a:xfrm>
          <a:prstGeom prst="rect">
            <a:avLst/>
          </a:prstGeom>
        </p:spPr>
      </p:pic>
      <p:pic>
        <p:nvPicPr>
          <p:cNvPr id="7" name="Graphic 6" descr="Artificial Intelligence outline">
            <a:extLst>
              <a:ext uri="{FF2B5EF4-FFF2-40B4-BE49-F238E27FC236}">
                <a16:creationId xmlns:a16="http://schemas.microsoft.com/office/drawing/2014/main" id="{A4F98471-8135-8A56-381A-755734A42F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327" y="69633"/>
            <a:ext cx="1037470" cy="1037470"/>
          </a:xfrm>
          <a:prstGeom prst="rect">
            <a:avLst/>
          </a:prstGeom>
        </p:spPr>
      </p:pic>
      <p:sp>
        <p:nvSpPr>
          <p:cNvPr id="2" name="AutoShape 4">
            <a:extLst>
              <a:ext uri="{FF2B5EF4-FFF2-40B4-BE49-F238E27FC236}">
                <a16:creationId xmlns:a16="http://schemas.microsoft.com/office/drawing/2014/main" id="{FC374EDF-DEE0-321C-69FB-4474C4A5176A}"/>
              </a:ext>
            </a:extLst>
          </p:cNvPr>
          <p:cNvSpPr/>
          <p:nvPr/>
        </p:nvSpPr>
        <p:spPr>
          <a:xfrm>
            <a:off x="1143000" y="2705100"/>
            <a:ext cx="1494277" cy="0"/>
          </a:xfrm>
          <a:prstGeom prst="line">
            <a:avLst/>
          </a:prstGeom>
          <a:ln w="76200">
            <a:solidFill>
              <a:srgbClr val="00B0F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3" name="TextBox 5">
            <a:extLst>
              <a:ext uri="{FF2B5EF4-FFF2-40B4-BE49-F238E27FC236}">
                <a16:creationId xmlns:a16="http://schemas.microsoft.com/office/drawing/2014/main" id="{B3E25ADC-BC7B-1547-ABE1-6ECC11F9329A}"/>
              </a:ext>
            </a:extLst>
          </p:cNvPr>
          <p:cNvSpPr txBox="1"/>
          <p:nvPr/>
        </p:nvSpPr>
        <p:spPr>
          <a:xfrm>
            <a:off x="1028699" y="1727094"/>
            <a:ext cx="16116301" cy="830997"/>
          </a:xfrm>
          <a:prstGeom prst="rect">
            <a:avLst/>
          </a:prstGeom>
        </p:spPr>
        <p:txBody>
          <a:bodyPr wrap="square" lIns="0" tIns="0" rIns="0" bIns="0" rtlCol="0" anchor="t">
            <a:spAutoFit/>
          </a:bodyPr>
          <a:lstStyle/>
          <a:p>
            <a:r>
              <a:rPr lang="en-US" sz="5400" b="1"/>
              <a:t>Log Analysis on Group Clustering using LLM Completions </a:t>
            </a:r>
          </a:p>
        </p:txBody>
      </p:sp>
      <p:sp>
        <p:nvSpPr>
          <p:cNvPr id="5" name="Rectangle 4">
            <a:extLst>
              <a:ext uri="{FF2B5EF4-FFF2-40B4-BE49-F238E27FC236}">
                <a16:creationId xmlns:a16="http://schemas.microsoft.com/office/drawing/2014/main" id="{CC81A773-B7B1-C475-7A64-71676BDC3728}"/>
              </a:ext>
            </a:extLst>
          </p:cNvPr>
          <p:cNvSpPr/>
          <p:nvPr/>
        </p:nvSpPr>
        <p:spPr>
          <a:xfrm>
            <a:off x="933061" y="3350260"/>
            <a:ext cx="2397968"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0</a:t>
            </a:r>
          </a:p>
        </p:txBody>
      </p:sp>
      <p:sp>
        <p:nvSpPr>
          <p:cNvPr id="6" name="Rectangle 5">
            <a:extLst>
              <a:ext uri="{FF2B5EF4-FFF2-40B4-BE49-F238E27FC236}">
                <a16:creationId xmlns:a16="http://schemas.microsoft.com/office/drawing/2014/main" id="{5EF4220E-0934-5BEB-B403-570252479E7D}"/>
              </a:ext>
            </a:extLst>
          </p:cNvPr>
          <p:cNvSpPr/>
          <p:nvPr/>
        </p:nvSpPr>
        <p:spPr>
          <a:xfrm>
            <a:off x="933061" y="3970074"/>
            <a:ext cx="2397968"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1</a:t>
            </a:r>
          </a:p>
        </p:txBody>
      </p:sp>
      <p:sp>
        <p:nvSpPr>
          <p:cNvPr id="8" name="Rectangle 7">
            <a:extLst>
              <a:ext uri="{FF2B5EF4-FFF2-40B4-BE49-F238E27FC236}">
                <a16:creationId xmlns:a16="http://schemas.microsoft.com/office/drawing/2014/main" id="{84CDD654-0AA0-2809-3BC0-703B117AD6F1}"/>
              </a:ext>
            </a:extLst>
          </p:cNvPr>
          <p:cNvSpPr/>
          <p:nvPr/>
        </p:nvSpPr>
        <p:spPr>
          <a:xfrm>
            <a:off x="933061" y="4606878"/>
            <a:ext cx="2397968"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2</a:t>
            </a:r>
          </a:p>
        </p:txBody>
      </p:sp>
      <p:sp>
        <p:nvSpPr>
          <p:cNvPr id="9" name="Rectangle 8">
            <a:extLst>
              <a:ext uri="{FF2B5EF4-FFF2-40B4-BE49-F238E27FC236}">
                <a16:creationId xmlns:a16="http://schemas.microsoft.com/office/drawing/2014/main" id="{2904DE22-7765-71B0-3637-D66B66B98EE2}"/>
              </a:ext>
            </a:extLst>
          </p:cNvPr>
          <p:cNvSpPr/>
          <p:nvPr/>
        </p:nvSpPr>
        <p:spPr>
          <a:xfrm>
            <a:off x="933061" y="5234241"/>
            <a:ext cx="2397968"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3</a:t>
            </a:r>
          </a:p>
        </p:txBody>
      </p:sp>
      <p:sp>
        <p:nvSpPr>
          <p:cNvPr id="10" name="Rectangle 9">
            <a:extLst>
              <a:ext uri="{FF2B5EF4-FFF2-40B4-BE49-F238E27FC236}">
                <a16:creationId xmlns:a16="http://schemas.microsoft.com/office/drawing/2014/main" id="{19F68598-D49F-E5CB-400F-9A0CB48BF9F7}"/>
              </a:ext>
            </a:extLst>
          </p:cNvPr>
          <p:cNvSpPr/>
          <p:nvPr/>
        </p:nvSpPr>
        <p:spPr>
          <a:xfrm>
            <a:off x="933061" y="5861604"/>
            <a:ext cx="2397968"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4</a:t>
            </a:r>
          </a:p>
        </p:txBody>
      </p:sp>
      <p:sp>
        <p:nvSpPr>
          <p:cNvPr id="11" name="Rectangle 10">
            <a:extLst>
              <a:ext uri="{FF2B5EF4-FFF2-40B4-BE49-F238E27FC236}">
                <a16:creationId xmlns:a16="http://schemas.microsoft.com/office/drawing/2014/main" id="{B6BC5DE9-CD18-6AF3-6DFF-FDBEFC55C236}"/>
              </a:ext>
            </a:extLst>
          </p:cNvPr>
          <p:cNvSpPr/>
          <p:nvPr/>
        </p:nvSpPr>
        <p:spPr>
          <a:xfrm>
            <a:off x="933061" y="6518880"/>
            <a:ext cx="2397968"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5</a:t>
            </a:r>
          </a:p>
        </p:txBody>
      </p:sp>
      <p:sp>
        <p:nvSpPr>
          <p:cNvPr id="12" name="Rectangle 11">
            <a:extLst>
              <a:ext uri="{FF2B5EF4-FFF2-40B4-BE49-F238E27FC236}">
                <a16:creationId xmlns:a16="http://schemas.microsoft.com/office/drawing/2014/main" id="{EF00B27B-A570-5495-E26D-80AADE81DD7C}"/>
              </a:ext>
            </a:extLst>
          </p:cNvPr>
          <p:cNvSpPr/>
          <p:nvPr/>
        </p:nvSpPr>
        <p:spPr>
          <a:xfrm>
            <a:off x="933061" y="7138694"/>
            <a:ext cx="2397968"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6</a:t>
            </a:r>
          </a:p>
        </p:txBody>
      </p:sp>
      <p:sp>
        <p:nvSpPr>
          <p:cNvPr id="13" name="Rectangle 12">
            <a:extLst>
              <a:ext uri="{FF2B5EF4-FFF2-40B4-BE49-F238E27FC236}">
                <a16:creationId xmlns:a16="http://schemas.microsoft.com/office/drawing/2014/main" id="{09F1FECD-6732-B006-0E26-8A43254CCC93}"/>
              </a:ext>
            </a:extLst>
          </p:cNvPr>
          <p:cNvSpPr/>
          <p:nvPr/>
        </p:nvSpPr>
        <p:spPr>
          <a:xfrm>
            <a:off x="933061" y="7738505"/>
            <a:ext cx="2397968"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7</a:t>
            </a:r>
          </a:p>
        </p:txBody>
      </p:sp>
      <p:sp>
        <p:nvSpPr>
          <p:cNvPr id="14" name="Rectangle 13">
            <a:extLst>
              <a:ext uri="{FF2B5EF4-FFF2-40B4-BE49-F238E27FC236}">
                <a16:creationId xmlns:a16="http://schemas.microsoft.com/office/drawing/2014/main" id="{136388AE-6221-AE70-B980-0BEF43D06250}"/>
              </a:ext>
            </a:extLst>
          </p:cNvPr>
          <p:cNvSpPr/>
          <p:nvPr/>
        </p:nvSpPr>
        <p:spPr>
          <a:xfrm>
            <a:off x="933061" y="8314088"/>
            <a:ext cx="2397968"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8</a:t>
            </a:r>
          </a:p>
        </p:txBody>
      </p:sp>
      <p:cxnSp>
        <p:nvCxnSpPr>
          <p:cNvPr id="18" name="Straight Arrow Connector 17">
            <a:extLst>
              <a:ext uri="{FF2B5EF4-FFF2-40B4-BE49-F238E27FC236}">
                <a16:creationId xmlns:a16="http://schemas.microsoft.com/office/drawing/2014/main" id="{38A6CD76-F53E-FC1F-9D33-4B9584CB99DB}"/>
              </a:ext>
            </a:extLst>
          </p:cNvPr>
          <p:cNvCxnSpPr>
            <a:cxnSpLocks/>
          </p:cNvCxnSpPr>
          <p:nvPr/>
        </p:nvCxnSpPr>
        <p:spPr>
          <a:xfrm>
            <a:off x="3452327" y="3526971"/>
            <a:ext cx="185679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32DCDD5-7213-7133-EEFB-3A7702C978CD}"/>
              </a:ext>
            </a:extLst>
          </p:cNvPr>
          <p:cNvCxnSpPr/>
          <p:nvPr/>
        </p:nvCxnSpPr>
        <p:spPr>
          <a:xfrm>
            <a:off x="3452327" y="4201885"/>
            <a:ext cx="185679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7B4366D-019E-1D2F-95E3-A0F1295E7C1C}"/>
              </a:ext>
            </a:extLst>
          </p:cNvPr>
          <p:cNvCxnSpPr/>
          <p:nvPr/>
        </p:nvCxnSpPr>
        <p:spPr>
          <a:xfrm>
            <a:off x="3452327" y="6086669"/>
            <a:ext cx="185679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EF77D1A-85DD-E5F6-9D31-EF69FF6E3116}"/>
              </a:ext>
            </a:extLst>
          </p:cNvPr>
          <p:cNvCxnSpPr/>
          <p:nvPr/>
        </p:nvCxnSpPr>
        <p:spPr>
          <a:xfrm>
            <a:off x="3452327" y="4855029"/>
            <a:ext cx="185679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0983FE7-AAF6-5204-4E37-1F207288409B}"/>
              </a:ext>
            </a:extLst>
          </p:cNvPr>
          <p:cNvCxnSpPr/>
          <p:nvPr/>
        </p:nvCxnSpPr>
        <p:spPr>
          <a:xfrm>
            <a:off x="3452327" y="5445967"/>
            <a:ext cx="185679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4BBA1C0-5B82-1EF7-1FDB-0FA8995DB287}"/>
              </a:ext>
            </a:extLst>
          </p:cNvPr>
          <p:cNvCxnSpPr/>
          <p:nvPr/>
        </p:nvCxnSpPr>
        <p:spPr>
          <a:xfrm>
            <a:off x="3452327" y="6752252"/>
            <a:ext cx="185679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A92B2D9-993B-AA2B-1321-8A30DFC68A0C}"/>
              </a:ext>
            </a:extLst>
          </p:cNvPr>
          <p:cNvCxnSpPr/>
          <p:nvPr/>
        </p:nvCxnSpPr>
        <p:spPr>
          <a:xfrm>
            <a:off x="3452327" y="7321420"/>
            <a:ext cx="185679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49AE71C-DEE3-7A6E-ADE2-A0C76170CA03}"/>
              </a:ext>
            </a:extLst>
          </p:cNvPr>
          <p:cNvCxnSpPr/>
          <p:nvPr/>
        </p:nvCxnSpPr>
        <p:spPr>
          <a:xfrm>
            <a:off x="3452327" y="7909248"/>
            <a:ext cx="185679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6E2FFE76-A83C-9CB4-9E95-E07D1CE85878}"/>
              </a:ext>
            </a:extLst>
          </p:cNvPr>
          <p:cNvCxnSpPr/>
          <p:nvPr/>
        </p:nvCxnSpPr>
        <p:spPr>
          <a:xfrm>
            <a:off x="3452327" y="8525069"/>
            <a:ext cx="185679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673CFFF7-D48D-2441-86C8-524F58571241}"/>
              </a:ext>
            </a:extLst>
          </p:cNvPr>
          <p:cNvSpPr txBox="1"/>
          <p:nvPr/>
        </p:nvSpPr>
        <p:spPr>
          <a:xfrm>
            <a:off x="3802225" y="2881673"/>
            <a:ext cx="2296917" cy="369332"/>
          </a:xfrm>
          <a:prstGeom prst="rect">
            <a:avLst/>
          </a:prstGeom>
          <a:noFill/>
        </p:spPr>
        <p:txBody>
          <a:bodyPr wrap="square">
            <a:spAutoFit/>
          </a:bodyPr>
          <a:lstStyle/>
          <a:p>
            <a:r>
              <a:rPr lang="en-US" sz="1800" b="1">
                <a:ea typeface="Calibri"/>
                <a:cs typeface="Calibri"/>
              </a:rPr>
              <a:t>Sample 10 Messages</a:t>
            </a:r>
          </a:p>
        </p:txBody>
      </p:sp>
      <p:sp>
        <p:nvSpPr>
          <p:cNvPr id="36" name="Rectangle 35">
            <a:extLst>
              <a:ext uri="{FF2B5EF4-FFF2-40B4-BE49-F238E27FC236}">
                <a16:creationId xmlns:a16="http://schemas.microsoft.com/office/drawing/2014/main" id="{C55A7984-3E14-2DBD-C892-1268E613E0BA}"/>
              </a:ext>
            </a:extLst>
          </p:cNvPr>
          <p:cNvSpPr/>
          <p:nvPr/>
        </p:nvSpPr>
        <p:spPr>
          <a:xfrm>
            <a:off x="5536163" y="3334640"/>
            <a:ext cx="1153886"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0</a:t>
            </a:r>
          </a:p>
        </p:txBody>
      </p:sp>
      <p:sp>
        <p:nvSpPr>
          <p:cNvPr id="37" name="Rectangle 36">
            <a:extLst>
              <a:ext uri="{FF2B5EF4-FFF2-40B4-BE49-F238E27FC236}">
                <a16:creationId xmlns:a16="http://schemas.microsoft.com/office/drawing/2014/main" id="{E43CAFE8-9416-AD2F-36F0-92CAA5CC5E5F}"/>
              </a:ext>
            </a:extLst>
          </p:cNvPr>
          <p:cNvSpPr/>
          <p:nvPr/>
        </p:nvSpPr>
        <p:spPr>
          <a:xfrm>
            <a:off x="5536163" y="3954454"/>
            <a:ext cx="1153886"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1</a:t>
            </a:r>
          </a:p>
        </p:txBody>
      </p:sp>
      <p:sp>
        <p:nvSpPr>
          <p:cNvPr id="38" name="Rectangle 37">
            <a:extLst>
              <a:ext uri="{FF2B5EF4-FFF2-40B4-BE49-F238E27FC236}">
                <a16:creationId xmlns:a16="http://schemas.microsoft.com/office/drawing/2014/main" id="{269A69A4-119D-1E18-9635-6F944C7908A2}"/>
              </a:ext>
            </a:extLst>
          </p:cNvPr>
          <p:cNvSpPr/>
          <p:nvPr/>
        </p:nvSpPr>
        <p:spPr>
          <a:xfrm>
            <a:off x="5536163" y="4591258"/>
            <a:ext cx="1153886"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2</a:t>
            </a:r>
          </a:p>
        </p:txBody>
      </p:sp>
      <p:sp>
        <p:nvSpPr>
          <p:cNvPr id="39" name="Rectangle 38">
            <a:extLst>
              <a:ext uri="{FF2B5EF4-FFF2-40B4-BE49-F238E27FC236}">
                <a16:creationId xmlns:a16="http://schemas.microsoft.com/office/drawing/2014/main" id="{E8E29E92-A510-7788-451B-F7FBD86BB6D6}"/>
              </a:ext>
            </a:extLst>
          </p:cNvPr>
          <p:cNvSpPr/>
          <p:nvPr/>
        </p:nvSpPr>
        <p:spPr>
          <a:xfrm>
            <a:off x="5536163" y="5218621"/>
            <a:ext cx="1153886"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3</a:t>
            </a:r>
          </a:p>
        </p:txBody>
      </p:sp>
      <p:sp>
        <p:nvSpPr>
          <p:cNvPr id="40" name="Rectangle 39">
            <a:extLst>
              <a:ext uri="{FF2B5EF4-FFF2-40B4-BE49-F238E27FC236}">
                <a16:creationId xmlns:a16="http://schemas.microsoft.com/office/drawing/2014/main" id="{7FC153B4-671A-BB6D-9AAC-128886E23189}"/>
              </a:ext>
            </a:extLst>
          </p:cNvPr>
          <p:cNvSpPr/>
          <p:nvPr/>
        </p:nvSpPr>
        <p:spPr>
          <a:xfrm>
            <a:off x="5536163" y="5845984"/>
            <a:ext cx="1153886"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4</a:t>
            </a:r>
          </a:p>
        </p:txBody>
      </p:sp>
      <p:sp>
        <p:nvSpPr>
          <p:cNvPr id="42" name="Rectangle 41">
            <a:extLst>
              <a:ext uri="{FF2B5EF4-FFF2-40B4-BE49-F238E27FC236}">
                <a16:creationId xmlns:a16="http://schemas.microsoft.com/office/drawing/2014/main" id="{EB844664-2E82-55FC-A1DE-9A930FCDB97B}"/>
              </a:ext>
            </a:extLst>
          </p:cNvPr>
          <p:cNvSpPr/>
          <p:nvPr/>
        </p:nvSpPr>
        <p:spPr>
          <a:xfrm>
            <a:off x="5536163" y="6503260"/>
            <a:ext cx="1153886"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5</a:t>
            </a:r>
          </a:p>
        </p:txBody>
      </p:sp>
      <p:sp>
        <p:nvSpPr>
          <p:cNvPr id="43" name="Rectangle 42">
            <a:extLst>
              <a:ext uri="{FF2B5EF4-FFF2-40B4-BE49-F238E27FC236}">
                <a16:creationId xmlns:a16="http://schemas.microsoft.com/office/drawing/2014/main" id="{231D96FC-4641-5F1F-69A6-5FDFDF42E4A7}"/>
              </a:ext>
            </a:extLst>
          </p:cNvPr>
          <p:cNvSpPr/>
          <p:nvPr/>
        </p:nvSpPr>
        <p:spPr>
          <a:xfrm>
            <a:off x="5536163" y="7123074"/>
            <a:ext cx="1153886"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6</a:t>
            </a:r>
          </a:p>
        </p:txBody>
      </p:sp>
      <p:sp>
        <p:nvSpPr>
          <p:cNvPr id="44" name="Rectangle 43">
            <a:extLst>
              <a:ext uri="{FF2B5EF4-FFF2-40B4-BE49-F238E27FC236}">
                <a16:creationId xmlns:a16="http://schemas.microsoft.com/office/drawing/2014/main" id="{E8DB1389-3D33-0B83-FFB0-AF5996AACA48}"/>
              </a:ext>
            </a:extLst>
          </p:cNvPr>
          <p:cNvSpPr/>
          <p:nvPr/>
        </p:nvSpPr>
        <p:spPr>
          <a:xfrm>
            <a:off x="5536163" y="7722885"/>
            <a:ext cx="1153886"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7</a:t>
            </a:r>
          </a:p>
        </p:txBody>
      </p:sp>
      <p:sp>
        <p:nvSpPr>
          <p:cNvPr id="45" name="Rectangle 44">
            <a:extLst>
              <a:ext uri="{FF2B5EF4-FFF2-40B4-BE49-F238E27FC236}">
                <a16:creationId xmlns:a16="http://schemas.microsoft.com/office/drawing/2014/main" id="{05259C30-8C30-6755-10DD-84A15EFC24A8}"/>
              </a:ext>
            </a:extLst>
          </p:cNvPr>
          <p:cNvSpPr/>
          <p:nvPr/>
        </p:nvSpPr>
        <p:spPr>
          <a:xfrm>
            <a:off x="5536163" y="8298468"/>
            <a:ext cx="1153886" cy="446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Cluster 8</a:t>
            </a:r>
          </a:p>
        </p:txBody>
      </p:sp>
      <p:sp>
        <p:nvSpPr>
          <p:cNvPr id="46" name="Cube 45">
            <a:extLst>
              <a:ext uri="{FF2B5EF4-FFF2-40B4-BE49-F238E27FC236}">
                <a16:creationId xmlns:a16="http://schemas.microsoft.com/office/drawing/2014/main" id="{4490AD77-81A0-8382-92E1-2E7167227928}"/>
              </a:ext>
            </a:extLst>
          </p:cNvPr>
          <p:cNvSpPr/>
          <p:nvPr/>
        </p:nvSpPr>
        <p:spPr>
          <a:xfrm>
            <a:off x="9579646" y="4507276"/>
            <a:ext cx="2009621" cy="1981196"/>
          </a:xfrm>
          <a:prstGeom prst="cub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Chat GPT 4.5 Turbo</a:t>
            </a:r>
          </a:p>
        </p:txBody>
      </p:sp>
      <p:sp>
        <p:nvSpPr>
          <p:cNvPr id="48" name="TextBox 47">
            <a:extLst>
              <a:ext uri="{FF2B5EF4-FFF2-40B4-BE49-F238E27FC236}">
                <a16:creationId xmlns:a16="http://schemas.microsoft.com/office/drawing/2014/main" id="{A700E1E8-F6BF-1075-8C7E-32F5C72F3C8F}"/>
              </a:ext>
            </a:extLst>
          </p:cNvPr>
          <p:cNvSpPr txBox="1"/>
          <p:nvPr/>
        </p:nvSpPr>
        <p:spPr>
          <a:xfrm>
            <a:off x="9278082" y="6600010"/>
            <a:ext cx="9526554" cy="3416320"/>
          </a:xfrm>
          <a:prstGeom prst="rect">
            <a:avLst/>
          </a:prstGeom>
          <a:noFill/>
        </p:spPr>
        <p:txBody>
          <a:bodyPr wrap="square">
            <a:spAutoFit/>
          </a:bodyPr>
          <a:lstStyle/>
          <a:p>
            <a:pPr marL="285750" indent="-285750">
              <a:buFont typeface="Arial" panose="020B0604020202020204" pitchFamily="34" charset="0"/>
              <a:buChar char="•"/>
            </a:pPr>
            <a:r>
              <a:rPr lang="en-US" sz="2400" b="1">
                <a:ea typeface="Calibri"/>
                <a:cs typeface="Calibri"/>
              </a:rPr>
              <a:t>Configuration:</a:t>
            </a:r>
          </a:p>
          <a:p>
            <a:pPr marL="742950" lvl="1" indent="-285750">
              <a:buFont typeface="Arial" panose="020B0604020202020204" pitchFamily="34" charset="0"/>
              <a:buChar char="•"/>
            </a:pPr>
            <a:r>
              <a:rPr lang="en-US" sz="2400" b="1">
                <a:ea typeface="Calibri"/>
                <a:cs typeface="Calibri"/>
              </a:rPr>
              <a:t>Temperature = </a:t>
            </a:r>
            <a:r>
              <a:rPr lang="en-US" sz="2400" b="1">
                <a:solidFill>
                  <a:srgbClr val="FF0000"/>
                </a:solidFill>
                <a:ea typeface="Calibri"/>
                <a:cs typeface="Calibri"/>
              </a:rPr>
              <a:t>0.05</a:t>
            </a:r>
          </a:p>
          <a:p>
            <a:pPr marL="742950" lvl="1" indent="-285750">
              <a:buFont typeface="Arial" panose="020B0604020202020204" pitchFamily="34" charset="0"/>
              <a:buChar char="•"/>
            </a:pPr>
            <a:r>
              <a:rPr lang="en-US" sz="2400" b="1">
                <a:ea typeface="Calibri"/>
                <a:cs typeface="Calibri"/>
              </a:rPr>
              <a:t>Max Tokens = </a:t>
            </a:r>
            <a:r>
              <a:rPr lang="en-US" sz="2400" b="1">
                <a:solidFill>
                  <a:srgbClr val="FF0000"/>
                </a:solidFill>
                <a:ea typeface="Calibri"/>
                <a:cs typeface="Calibri"/>
              </a:rPr>
              <a:t>300</a:t>
            </a:r>
          </a:p>
          <a:p>
            <a:pPr marL="742950" lvl="1" indent="-285750">
              <a:buFont typeface="Arial" panose="020B0604020202020204" pitchFamily="34" charset="0"/>
              <a:buChar char="•"/>
            </a:pPr>
            <a:r>
              <a:rPr lang="en-US" sz="2400" b="1">
                <a:ea typeface="Calibri"/>
                <a:cs typeface="Calibri"/>
              </a:rPr>
              <a:t>Top P = </a:t>
            </a:r>
            <a:r>
              <a:rPr lang="en-US" sz="2400" b="1">
                <a:solidFill>
                  <a:srgbClr val="FF0000"/>
                </a:solidFill>
                <a:ea typeface="Calibri"/>
                <a:cs typeface="Calibri"/>
              </a:rPr>
              <a:t>1</a:t>
            </a:r>
          </a:p>
          <a:p>
            <a:pPr marL="285750" indent="-285750">
              <a:buFont typeface="Arial" panose="020B0604020202020204" pitchFamily="34" charset="0"/>
              <a:buChar char="•"/>
            </a:pPr>
            <a:r>
              <a:rPr lang="en-US" sz="2400" b="1">
                <a:ea typeface="Calibri"/>
                <a:cs typeface="Calibri"/>
              </a:rPr>
              <a:t>Prompt (Outputs):</a:t>
            </a:r>
          </a:p>
          <a:p>
            <a:pPr marL="742950" lvl="1" indent="-285750">
              <a:buFont typeface="Arial" panose="020B0604020202020204" pitchFamily="34" charset="0"/>
              <a:buChar char="•"/>
            </a:pPr>
            <a:r>
              <a:rPr lang="en-US" sz="2400" b="1">
                <a:solidFill>
                  <a:srgbClr val="7030A0"/>
                </a:solidFill>
                <a:ea typeface="Calibri"/>
                <a:cs typeface="Calibri"/>
              </a:rPr>
              <a:t>Summarize: </a:t>
            </a:r>
          </a:p>
          <a:p>
            <a:pPr marL="1200150" lvl="2" indent="-285750">
              <a:buFont typeface="Arial" panose="020B0604020202020204" pitchFamily="34" charset="0"/>
              <a:buChar char="•"/>
            </a:pPr>
            <a:r>
              <a:rPr lang="en-US" sz="2400" b="1">
                <a:ea typeface="Calibri"/>
                <a:cs typeface="Calibri"/>
              </a:rPr>
              <a:t>Summaries of Each Log</a:t>
            </a:r>
            <a:endParaRPr lang="en-US" sz="2400" b="1">
              <a:solidFill>
                <a:srgbClr val="7030A0"/>
              </a:solidFill>
              <a:ea typeface="Calibri"/>
              <a:cs typeface="Calibri"/>
            </a:endParaRPr>
          </a:p>
          <a:p>
            <a:pPr marL="742950" lvl="1" indent="-285750">
              <a:buFont typeface="Arial" panose="020B0604020202020204" pitchFamily="34" charset="0"/>
              <a:buChar char="•"/>
            </a:pPr>
            <a:r>
              <a:rPr lang="en-US" sz="2400" b="1">
                <a:solidFill>
                  <a:srgbClr val="7030A0"/>
                </a:solidFill>
                <a:ea typeface="Calibri"/>
                <a:cs typeface="Calibri"/>
              </a:rPr>
              <a:t>Find Anomalies/Patterns:</a:t>
            </a:r>
            <a:r>
              <a:rPr lang="en-US" sz="2400">
                <a:solidFill>
                  <a:srgbClr val="7030A0"/>
                </a:solidFill>
                <a:ea typeface="Calibri"/>
                <a:cs typeface="Calibri"/>
              </a:rPr>
              <a:t> </a:t>
            </a:r>
          </a:p>
          <a:p>
            <a:pPr marL="1200150" lvl="2" indent="-285750">
              <a:buFont typeface="Arial" panose="020B0604020202020204" pitchFamily="34" charset="0"/>
              <a:buChar char="•"/>
            </a:pPr>
            <a:r>
              <a:rPr lang="en-US" sz="2400" b="1">
                <a:ea typeface="Calibri"/>
                <a:cs typeface="Calibri"/>
              </a:rPr>
              <a:t>GPT Text Output for Anomalies / Patterns</a:t>
            </a:r>
          </a:p>
        </p:txBody>
      </p:sp>
      <p:cxnSp>
        <p:nvCxnSpPr>
          <p:cNvPr id="49" name="Straight Arrow Connector 48">
            <a:extLst>
              <a:ext uri="{FF2B5EF4-FFF2-40B4-BE49-F238E27FC236}">
                <a16:creationId xmlns:a16="http://schemas.microsoft.com/office/drawing/2014/main" id="{BAA2643B-E645-0C02-208C-D7928604949E}"/>
              </a:ext>
            </a:extLst>
          </p:cNvPr>
          <p:cNvCxnSpPr>
            <a:cxnSpLocks/>
          </p:cNvCxnSpPr>
          <p:nvPr/>
        </p:nvCxnSpPr>
        <p:spPr>
          <a:xfrm>
            <a:off x="6817739" y="3573728"/>
            <a:ext cx="2381025" cy="114155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FCF9A75-9B3B-C6E6-94EE-D3AF055C99CB}"/>
              </a:ext>
            </a:extLst>
          </p:cNvPr>
          <p:cNvCxnSpPr>
            <a:cxnSpLocks/>
          </p:cNvCxnSpPr>
          <p:nvPr/>
        </p:nvCxnSpPr>
        <p:spPr>
          <a:xfrm>
            <a:off x="6817739" y="4201885"/>
            <a:ext cx="2351144" cy="76626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6A38085-4037-D447-1CDD-D706EB976D81}"/>
              </a:ext>
            </a:extLst>
          </p:cNvPr>
          <p:cNvCxnSpPr>
            <a:cxnSpLocks/>
          </p:cNvCxnSpPr>
          <p:nvPr/>
        </p:nvCxnSpPr>
        <p:spPr>
          <a:xfrm>
            <a:off x="6817739" y="4789914"/>
            <a:ext cx="2326261" cy="42800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0850A54C-D28F-0694-3D10-AF529DD76ED1}"/>
              </a:ext>
            </a:extLst>
          </p:cNvPr>
          <p:cNvCxnSpPr>
            <a:cxnSpLocks/>
          </p:cNvCxnSpPr>
          <p:nvPr/>
        </p:nvCxnSpPr>
        <p:spPr>
          <a:xfrm>
            <a:off x="6842449" y="5457709"/>
            <a:ext cx="2307943" cy="4016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ED2AF84-839B-4735-8312-639F117A9403}"/>
              </a:ext>
            </a:extLst>
          </p:cNvPr>
          <p:cNvCxnSpPr>
            <a:cxnSpLocks/>
          </p:cNvCxnSpPr>
          <p:nvPr/>
        </p:nvCxnSpPr>
        <p:spPr>
          <a:xfrm flipV="1">
            <a:off x="6817739" y="5768493"/>
            <a:ext cx="2326261" cy="31657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CF92DF1E-5C56-8B46-C779-AEA47CCFDB38}"/>
              </a:ext>
            </a:extLst>
          </p:cNvPr>
          <p:cNvCxnSpPr>
            <a:cxnSpLocks/>
          </p:cNvCxnSpPr>
          <p:nvPr/>
        </p:nvCxnSpPr>
        <p:spPr>
          <a:xfrm flipV="1">
            <a:off x="6792016" y="6865492"/>
            <a:ext cx="2376867" cy="165914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924EA4E-217C-F140-4901-D18630DA9546}"/>
              </a:ext>
            </a:extLst>
          </p:cNvPr>
          <p:cNvCxnSpPr>
            <a:cxnSpLocks/>
          </p:cNvCxnSpPr>
          <p:nvPr/>
        </p:nvCxnSpPr>
        <p:spPr>
          <a:xfrm flipV="1">
            <a:off x="6805127" y="6050820"/>
            <a:ext cx="2313992" cy="66346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9F0BB2A-EEAA-5776-E6E7-835483BA7362}"/>
              </a:ext>
            </a:extLst>
          </p:cNvPr>
          <p:cNvCxnSpPr>
            <a:cxnSpLocks/>
          </p:cNvCxnSpPr>
          <p:nvPr/>
        </p:nvCxnSpPr>
        <p:spPr>
          <a:xfrm flipV="1">
            <a:off x="6842449" y="6308541"/>
            <a:ext cx="2276670" cy="102251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1C26024A-9BA3-A438-A2CD-1C1F06006337}"/>
              </a:ext>
            </a:extLst>
          </p:cNvPr>
          <p:cNvCxnSpPr>
            <a:cxnSpLocks/>
          </p:cNvCxnSpPr>
          <p:nvPr/>
        </p:nvCxnSpPr>
        <p:spPr>
          <a:xfrm flipV="1">
            <a:off x="6817739" y="6589768"/>
            <a:ext cx="2332653" cy="135658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9" name="TextBox 5">
            <a:extLst>
              <a:ext uri="{FF2B5EF4-FFF2-40B4-BE49-F238E27FC236}">
                <a16:creationId xmlns:a16="http://schemas.microsoft.com/office/drawing/2014/main" id="{5284EBFE-EEED-BC20-ED5B-1680E4D9B360}"/>
              </a:ext>
            </a:extLst>
          </p:cNvPr>
          <p:cNvSpPr txBox="1"/>
          <p:nvPr/>
        </p:nvSpPr>
        <p:spPr>
          <a:xfrm>
            <a:off x="9658570" y="3606591"/>
            <a:ext cx="12724622" cy="738664"/>
          </a:xfrm>
          <a:prstGeom prst="rect">
            <a:avLst/>
          </a:prstGeom>
        </p:spPr>
        <p:txBody>
          <a:bodyPr wrap="square" lIns="0" tIns="0" rIns="0" bIns="0" rtlCol="0" anchor="t">
            <a:spAutoFit/>
          </a:bodyPr>
          <a:lstStyle/>
          <a:p>
            <a:r>
              <a:rPr lang="en-US" sz="2400" b="1"/>
              <a:t>Fine-Tuning LLM </a:t>
            </a:r>
          </a:p>
          <a:p>
            <a:r>
              <a:rPr lang="en-US" sz="2400" b="1"/>
              <a:t>+ Prompt Engineering</a:t>
            </a:r>
          </a:p>
        </p:txBody>
      </p:sp>
      <p:cxnSp>
        <p:nvCxnSpPr>
          <p:cNvPr id="80" name="Straight Arrow Connector 79">
            <a:extLst>
              <a:ext uri="{FF2B5EF4-FFF2-40B4-BE49-F238E27FC236}">
                <a16:creationId xmlns:a16="http://schemas.microsoft.com/office/drawing/2014/main" id="{95F43204-EDF8-4DBC-E9CC-B0D69E1B8146}"/>
              </a:ext>
            </a:extLst>
          </p:cNvPr>
          <p:cNvCxnSpPr>
            <a:cxnSpLocks/>
          </p:cNvCxnSpPr>
          <p:nvPr/>
        </p:nvCxnSpPr>
        <p:spPr>
          <a:xfrm>
            <a:off x="12734925" y="5445391"/>
            <a:ext cx="49088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4" name="TextBox 5">
            <a:extLst>
              <a:ext uri="{FF2B5EF4-FFF2-40B4-BE49-F238E27FC236}">
                <a16:creationId xmlns:a16="http://schemas.microsoft.com/office/drawing/2014/main" id="{932448F2-DA7A-47FF-C638-9C0212B5F5BC}"/>
              </a:ext>
            </a:extLst>
          </p:cNvPr>
          <p:cNvSpPr txBox="1"/>
          <p:nvPr/>
        </p:nvSpPr>
        <p:spPr>
          <a:xfrm>
            <a:off x="13093172" y="3447021"/>
            <a:ext cx="4840077" cy="1477328"/>
          </a:xfrm>
          <a:prstGeom prst="rect">
            <a:avLst/>
          </a:prstGeom>
        </p:spPr>
        <p:txBody>
          <a:bodyPr wrap="square" lIns="0" tIns="0" rIns="0" bIns="0" rtlCol="0" anchor="t">
            <a:spAutoFit/>
          </a:bodyPr>
          <a:lstStyle/>
          <a:p>
            <a:pPr algn="ctr"/>
            <a:r>
              <a:rPr lang="en-US" sz="2400" b="1"/>
              <a:t>Log(Retrieval Augmented Generation)</a:t>
            </a:r>
          </a:p>
          <a:p>
            <a:pPr algn="ctr"/>
            <a:r>
              <a:rPr lang="en-US" sz="2400" b="1"/>
              <a:t>Analysis Assistant</a:t>
            </a:r>
          </a:p>
          <a:p>
            <a:endParaRPr lang="en-US" sz="2400" b="1"/>
          </a:p>
          <a:p>
            <a:endParaRPr lang="en-US" sz="2400" b="1"/>
          </a:p>
        </p:txBody>
      </p:sp>
      <p:pic>
        <p:nvPicPr>
          <p:cNvPr id="1026" name="Picture 2">
            <a:extLst>
              <a:ext uri="{FF2B5EF4-FFF2-40B4-BE49-F238E27FC236}">
                <a16:creationId xmlns:a16="http://schemas.microsoft.com/office/drawing/2014/main" id="{AF12E2F5-7E4D-253E-CFBD-9EFA94A5DB9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749196" y="4391201"/>
            <a:ext cx="3528030" cy="35280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1A0EFF7-9A52-D131-9BAF-1B2C57EB30E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Document with solid fill">
            <a:extLst>
              <a:ext uri="{FF2B5EF4-FFF2-40B4-BE49-F238E27FC236}">
                <a16:creationId xmlns:a16="http://schemas.microsoft.com/office/drawing/2014/main" id="{80CE0F32-F652-9875-C5D6-E0450032D9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65690" y="8568752"/>
            <a:ext cx="1431373" cy="1431373"/>
          </a:xfrm>
          <a:prstGeom prst="rect">
            <a:avLst/>
          </a:prstGeom>
        </p:spPr>
      </p:pic>
    </p:spTree>
    <p:custDataLst>
      <p:tags r:id="rId1"/>
    </p:custDataLst>
    <p:extLst>
      <p:ext uri="{BB962C8B-B14F-4D97-AF65-F5344CB8AC3E}">
        <p14:creationId xmlns:p14="http://schemas.microsoft.com/office/powerpoint/2010/main" val="2828186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5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7"/>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66"/>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7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fade">
                                      <p:cBhvr>
                                        <p:cTn id="98" dur="500"/>
                                        <p:tgtEl>
                                          <p:spTgt spid="7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fade">
                                      <p:cBhvr>
                                        <p:cTn id="101" dur="500"/>
                                        <p:tgtEl>
                                          <p:spTgt spid="48"/>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8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84"/>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P spid="14" grpId="0" animBg="1"/>
      <p:bldP spid="35" grpId="0"/>
      <p:bldP spid="36" grpId="0" animBg="1"/>
      <p:bldP spid="37" grpId="0" animBg="1"/>
      <p:bldP spid="38" grpId="0" animBg="1"/>
      <p:bldP spid="39" grpId="0" animBg="1"/>
      <p:bldP spid="40" grpId="0" animBg="1"/>
      <p:bldP spid="42" grpId="0" animBg="1"/>
      <p:bldP spid="43" grpId="0" animBg="1"/>
      <p:bldP spid="44" grpId="0" animBg="1"/>
      <p:bldP spid="45" grpId="0" animBg="1"/>
      <p:bldP spid="46" grpId="0" animBg="1"/>
      <p:bldP spid="48" grpId="0"/>
      <p:bldP spid="79" grpId="0"/>
      <p:bldP spid="8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6A25F-AE8B-38E8-1D78-808CEACF036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DCD0BC8-AB99-9B03-7803-E80A6F2588BC}"/>
              </a:ext>
            </a:extLst>
          </p:cNvPr>
          <p:cNvGrpSpPr/>
          <p:nvPr/>
        </p:nvGrpSpPr>
        <p:grpSpPr>
          <a:xfrm>
            <a:off x="0" y="-253157"/>
            <a:ext cx="18288000" cy="6291776"/>
            <a:chOff x="0" y="-66675"/>
            <a:chExt cx="4816593" cy="1657093"/>
          </a:xfrm>
          <a:solidFill>
            <a:srgbClr val="1C3F60"/>
          </a:solidFill>
        </p:grpSpPr>
        <p:sp>
          <p:nvSpPr>
            <p:cNvPr id="3" name="Freeform 3">
              <a:extLst>
                <a:ext uri="{FF2B5EF4-FFF2-40B4-BE49-F238E27FC236}">
                  <a16:creationId xmlns:a16="http://schemas.microsoft.com/office/drawing/2014/main" id="{983CF815-23A2-105C-4D6B-2333C37B3A1A}"/>
                </a:ext>
              </a:extLst>
            </p:cNvPr>
            <p:cNvSpPr/>
            <p:nvPr/>
          </p:nvSpPr>
          <p:spPr>
            <a:xfrm>
              <a:off x="0" y="0"/>
              <a:ext cx="4816592" cy="1590418"/>
            </a:xfrm>
            <a:custGeom>
              <a:avLst/>
              <a:gdLst/>
              <a:ahLst/>
              <a:cxnLst/>
              <a:rect l="l" t="t" r="r" b="b"/>
              <a:pathLst>
                <a:path w="4816592" h="1590418">
                  <a:moveTo>
                    <a:pt x="0" y="0"/>
                  </a:moveTo>
                  <a:lnTo>
                    <a:pt x="4816592" y="0"/>
                  </a:lnTo>
                  <a:lnTo>
                    <a:pt x="4816592" y="1590418"/>
                  </a:lnTo>
                  <a:lnTo>
                    <a:pt x="0" y="1590418"/>
                  </a:lnTo>
                  <a:close/>
                </a:path>
              </a:pathLst>
            </a:custGeom>
            <a:grpFill/>
          </p:spPr>
          <p:txBody>
            <a:bodyPr/>
            <a:lstStyle/>
            <a:p>
              <a:endParaRPr lang="en-US">
                <a:solidFill>
                  <a:srgbClr val="0B1320"/>
                </a:solidFill>
              </a:endParaRPr>
            </a:p>
          </p:txBody>
        </p:sp>
        <p:sp>
          <p:nvSpPr>
            <p:cNvPr id="4" name="TextBox 4">
              <a:extLst>
                <a:ext uri="{FF2B5EF4-FFF2-40B4-BE49-F238E27FC236}">
                  <a16:creationId xmlns:a16="http://schemas.microsoft.com/office/drawing/2014/main" id="{CB8635DB-2A21-2E25-C72F-6AA0578AB7BE}"/>
                </a:ext>
              </a:extLst>
            </p:cNvPr>
            <p:cNvSpPr txBox="1"/>
            <p:nvPr/>
          </p:nvSpPr>
          <p:spPr>
            <a:xfrm>
              <a:off x="0" y="-66675"/>
              <a:ext cx="4816593" cy="1657093"/>
            </a:xfrm>
            <a:prstGeom prst="rect">
              <a:avLst/>
            </a:prstGeom>
            <a:grpFill/>
          </p:spPr>
          <p:txBody>
            <a:bodyPr lIns="50800" tIns="50800" rIns="50800" bIns="50800" rtlCol="0" anchor="ctr"/>
            <a:lstStyle/>
            <a:p>
              <a:pPr algn="ctr">
                <a:lnSpc>
                  <a:spcPts val="3319"/>
                </a:lnSpc>
              </a:pPr>
              <a:endParaRPr>
                <a:solidFill>
                  <a:srgbClr val="0B1320"/>
                </a:solidFill>
              </a:endParaRPr>
            </a:p>
          </p:txBody>
        </p:sp>
      </p:grpSp>
      <p:sp>
        <p:nvSpPr>
          <p:cNvPr id="5" name="AutoShape 5">
            <a:extLst>
              <a:ext uri="{FF2B5EF4-FFF2-40B4-BE49-F238E27FC236}">
                <a16:creationId xmlns:a16="http://schemas.microsoft.com/office/drawing/2014/main" id="{7C31D494-E61F-B22A-82D2-5A4F409E2DB7}"/>
              </a:ext>
            </a:extLst>
          </p:cNvPr>
          <p:cNvSpPr/>
          <p:nvPr/>
        </p:nvSpPr>
        <p:spPr>
          <a:xfrm>
            <a:off x="1028700" y="5086697"/>
            <a:ext cx="1494277" cy="0"/>
          </a:xfrm>
          <a:prstGeom prst="line">
            <a:avLst/>
          </a:prstGeom>
          <a:ln w="114300" cap="flat">
            <a:solidFill>
              <a:srgbClr val="FFFFFF"/>
            </a:solidFill>
            <a:prstDash val="solid"/>
            <a:headEnd type="none" w="sm" len="sm"/>
            <a:tailEnd type="none" w="sm" len="sm"/>
          </a:ln>
        </p:spPr>
        <p:txBody>
          <a:bodyPr/>
          <a:lstStyle/>
          <a:p>
            <a:endParaRPr lang="en-US"/>
          </a:p>
        </p:txBody>
      </p:sp>
      <p:sp>
        <p:nvSpPr>
          <p:cNvPr id="15" name="TextBox 15">
            <a:extLst>
              <a:ext uri="{FF2B5EF4-FFF2-40B4-BE49-F238E27FC236}">
                <a16:creationId xmlns:a16="http://schemas.microsoft.com/office/drawing/2014/main" id="{E5526E82-EBC8-4A96-57E5-816EE8115ADC}"/>
              </a:ext>
            </a:extLst>
          </p:cNvPr>
          <p:cNvSpPr txBox="1"/>
          <p:nvPr/>
        </p:nvSpPr>
        <p:spPr>
          <a:xfrm>
            <a:off x="1028700" y="2415816"/>
            <a:ext cx="16802100" cy="1019510"/>
          </a:xfrm>
          <a:prstGeom prst="rect">
            <a:avLst/>
          </a:prstGeom>
        </p:spPr>
        <p:txBody>
          <a:bodyPr wrap="square" lIns="0" tIns="0" rIns="0" bIns="0" rtlCol="0" anchor="t">
            <a:spAutoFit/>
          </a:bodyPr>
          <a:lstStyle/>
          <a:p>
            <a:pPr>
              <a:lnSpc>
                <a:spcPts val="8160"/>
              </a:lnSpc>
            </a:pPr>
            <a:r>
              <a:rPr lang="en-US" sz="6000">
                <a:solidFill>
                  <a:srgbClr val="FFFFFF"/>
                </a:solidFill>
                <a:latin typeface="League Spartan"/>
              </a:rPr>
              <a:t>Log Analysis Assistant &amp; </a:t>
            </a:r>
            <a:r>
              <a:rPr lang="en-US" sz="6000" err="1">
                <a:solidFill>
                  <a:srgbClr val="FFFFFF"/>
                </a:solidFill>
                <a:latin typeface="League Spartan"/>
              </a:rPr>
              <a:t>Streamlit</a:t>
            </a:r>
            <a:r>
              <a:rPr lang="en-US" sz="6000">
                <a:solidFill>
                  <a:srgbClr val="FFFFFF"/>
                </a:solidFill>
                <a:latin typeface="League Spartan"/>
              </a:rPr>
              <a:t> </a:t>
            </a:r>
          </a:p>
        </p:txBody>
      </p:sp>
      <p:sp>
        <p:nvSpPr>
          <p:cNvPr id="29" name="Slide Number Placeholder 42">
            <a:extLst>
              <a:ext uri="{FF2B5EF4-FFF2-40B4-BE49-F238E27FC236}">
                <a16:creationId xmlns:a16="http://schemas.microsoft.com/office/drawing/2014/main" id="{01569EDC-1DBB-BDBD-0F83-89B86985AC37}"/>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22</a:t>
            </a:fld>
            <a:endParaRPr lang="en-US">
              <a:solidFill>
                <a:srgbClr val="0B1320"/>
              </a:solidFill>
            </a:endParaRPr>
          </a:p>
        </p:txBody>
      </p:sp>
      <p:pic>
        <p:nvPicPr>
          <p:cNvPr id="30" name="Picture 29" descr="A blue and red text on a black background&#10;&#10;Description automatically generated">
            <a:extLst>
              <a:ext uri="{FF2B5EF4-FFF2-40B4-BE49-F238E27FC236}">
                <a16:creationId xmlns:a16="http://schemas.microsoft.com/office/drawing/2014/main" id="{DD06E41B-1C21-6F29-3846-FC56B0BC0E2C}"/>
              </a:ext>
            </a:extLst>
          </p:cNvPr>
          <p:cNvPicPr>
            <a:picLocks noChangeAspect="1"/>
          </p:cNvPicPr>
          <p:nvPr/>
        </p:nvPicPr>
        <p:blipFill>
          <a:blip r:embed="rId2"/>
          <a:stretch>
            <a:fillRect/>
          </a:stretch>
        </p:blipFill>
        <p:spPr>
          <a:xfrm>
            <a:off x="4739" y="9244826"/>
            <a:ext cx="2394850" cy="1543008"/>
          </a:xfrm>
          <a:prstGeom prst="rect">
            <a:avLst/>
          </a:prstGeom>
        </p:spPr>
      </p:pic>
      <p:pic>
        <p:nvPicPr>
          <p:cNvPr id="31" name="Picture 2">
            <a:extLst>
              <a:ext uri="{FF2B5EF4-FFF2-40B4-BE49-F238E27FC236}">
                <a16:creationId xmlns:a16="http://schemas.microsoft.com/office/drawing/2014/main" id="{BD6FD88D-AD9B-A3EA-8668-6D6887DE75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a:extLst>
              <a:ext uri="{FF2B5EF4-FFF2-40B4-BE49-F238E27FC236}">
                <a16:creationId xmlns:a16="http://schemas.microsoft.com/office/drawing/2014/main" id="{85EF257F-B688-F092-772A-916176B5FC7D}"/>
              </a:ext>
            </a:extLst>
          </p:cNvPr>
          <p:cNvSpPr txBox="1"/>
          <p:nvPr/>
        </p:nvSpPr>
        <p:spPr>
          <a:xfrm>
            <a:off x="1028700" y="3504428"/>
            <a:ext cx="8115300" cy="1051570"/>
          </a:xfrm>
          <a:prstGeom prst="rect">
            <a:avLst/>
          </a:prstGeom>
        </p:spPr>
        <p:txBody>
          <a:bodyPr lIns="0" tIns="0" rIns="0" bIns="0" rtlCol="0" anchor="t">
            <a:spAutoFit/>
          </a:bodyPr>
          <a:lstStyle/>
          <a:p>
            <a:pPr>
              <a:lnSpc>
                <a:spcPts val="8160"/>
              </a:lnSpc>
            </a:pPr>
            <a:r>
              <a:rPr lang="en-US" sz="6277">
                <a:solidFill>
                  <a:srgbClr val="AFC1D0"/>
                </a:solidFill>
                <a:latin typeface="League Spartan"/>
              </a:rPr>
              <a:t>User Application</a:t>
            </a:r>
          </a:p>
        </p:txBody>
      </p:sp>
    </p:spTree>
    <p:extLst>
      <p:ext uri="{BB962C8B-B14F-4D97-AF65-F5344CB8AC3E}">
        <p14:creationId xmlns:p14="http://schemas.microsoft.com/office/powerpoint/2010/main" val="364109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a:extLst>
            <a:ext uri="{FF2B5EF4-FFF2-40B4-BE49-F238E27FC236}">
              <a16:creationId xmlns:a16="http://schemas.microsoft.com/office/drawing/2014/main" id="{33E39D5D-5D04-2528-2E8F-50AF4D3D515C}"/>
            </a:ext>
          </a:extLst>
        </p:cNvPr>
        <p:cNvGrpSpPr/>
        <p:nvPr/>
      </p:nvGrpSpPr>
      <p:grpSpPr>
        <a:xfrm>
          <a:off x="0" y="0"/>
          <a:ext cx="0" cy="0"/>
          <a:chOff x="0" y="0"/>
          <a:chExt cx="0" cy="0"/>
        </a:xfrm>
      </p:grpSpPr>
      <p:grpSp>
        <p:nvGrpSpPr>
          <p:cNvPr id="22" name="Group 37">
            <a:extLst>
              <a:ext uri="{FF2B5EF4-FFF2-40B4-BE49-F238E27FC236}">
                <a16:creationId xmlns:a16="http://schemas.microsoft.com/office/drawing/2014/main" id="{4F000A6E-11BA-0698-FEAD-F9409E47C551}"/>
              </a:ext>
            </a:extLst>
          </p:cNvPr>
          <p:cNvGrpSpPr/>
          <p:nvPr/>
        </p:nvGrpSpPr>
        <p:grpSpPr>
          <a:xfrm>
            <a:off x="-762001" y="-576105"/>
            <a:ext cx="16138849" cy="1879470"/>
            <a:chOff x="20123" y="-66675"/>
            <a:chExt cx="3380667" cy="879208"/>
          </a:xfrm>
        </p:grpSpPr>
        <p:sp>
          <p:nvSpPr>
            <p:cNvPr id="23" name="Freeform 38">
              <a:extLst>
                <a:ext uri="{FF2B5EF4-FFF2-40B4-BE49-F238E27FC236}">
                  <a16:creationId xmlns:a16="http://schemas.microsoft.com/office/drawing/2014/main" id="{449B9341-A64A-CC8E-D0D4-E8E49EC53C5B}"/>
                </a:ext>
              </a:extLst>
            </p:cNvPr>
            <p:cNvSpPr/>
            <p:nvPr/>
          </p:nvSpPr>
          <p:spPr>
            <a:xfrm>
              <a:off x="20123" y="202933"/>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24" name="TextBox 39">
              <a:extLst>
                <a:ext uri="{FF2B5EF4-FFF2-40B4-BE49-F238E27FC236}">
                  <a16:creationId xmlns:a16="http://schemas.microsoft.com/office/drawing/2014/main" id="{4908BC81-F3C9-31B5-B211-D6280B1411AD}"/>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C8E1E070-4D8B-2385-2D56-2F6CC479F9BA}"/>
              </a:ext>
            </a:extLst>
          </p:cNvPr>
          <p:cNvSpPr txBox="1"/>
          <p:nvPr/>
        </p:nvSpPr>
        <p:spPr>
          <a:xfrm>
            <a:off x="1371599" y="448699"/>
            <a:ext cx="13706857"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Generative AI Specific Knowledge (RAG)</a:t>
            </a:r>
          </a:p>
        </p:txBody>
      </p:sp>
      <p:pic>
        <p:nvPicPr>
          <p:cNvPr id="7" name="Graphic 6" descr="Artificial Intelligence outline">
            <a:extLst>
              <a:ext uri="{FF2B5EF4-FFF2-40B4-BE49-F238E27FC236}">
                <a16:creationId xmlns:a16="http://schemas.microsoft.com/office/drawing/2014/main" id="{FF6EF528-CFD0-FADE-5495-B29C22912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327" y="69633"/>
            <a:ext cx="1037470" cy="1037470"/>
          </a:xfrm>
          <a:prstGeom prst="rect">
            <a:avLst/>
          </a:prstGeom>
        </p:spPr>
      </p:pic>
      <p:sp>
        <p:nvSpPr>
          <p:cNvPr id="2" name="AutoShape 4">
            <a:extLst>
              <a:ext uri="{FF2B5EF4-FFF2-40B4-BE49-F238E27FC236}">
                <a16:creationId xmlns:a16="http://schemas.microsoft.com/office/drawing/2014/main" id="{4824594B-3FC5-B15B-2D81-D211AC7F7462}"/>
              </a:ext>
            </a:extLst>
          </p:cNvPr>
          <p:cNvSpPr/>
          <p:nvPr/>
        </p:nvSpPr>
        <p:spPr>
          <a:xfrm>
            <a:off x="1028700" y="2493096"/>
            <a:ext cx="1494277" cy="0"/>
          </a:xfrm>
          <a:prstGeom prst="line">
            <a:avLst/>
          </a:prstGeom>
          <a:ln w="76200">
            <a:solidFill>
              <a:schemeClr val="tx2"/>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3" name="TextBox 5">
            <a:extLst>
              <a:ext uri="{FF2B5EF4-FFF2-40B4-BE49-F238E27FC236}">
                <a16:creationId xmlns:a16="http://schemas.microsoft.com/office/drawing/2014/main" id="{33640DD2-A5F2-8574-50D0-7D9510960050}"/>
              </a:ext>
            </a:extLst>
          </p:cNvPr>
          <p:cNvSpPr txBox="1"/>
          <p:nvPr/>
        </p:nvSpPr>
        <p:spPr>
          <a:xfrm>
            <a:off x="1028700" y="1500289"/>
            <a:ext cx="8801100" cy="923330"/>
          </a:xfrm>
          <a:prstGeom prst="rect">
            <a:avLst/>
          </a:prstGeom>
        </p:spPr>
        <p:txBody>
          <a:bodyPr wrap="square" lIns="0" tIns="0" rIns="0" bIns="0" rtlCol="0" anchor="t">
            <a:spAutoFit/>
          </a:bodyPr>
          <a:lstStyle/>
          <a:p>
            <a:r>
              <a:rPr lang="en-US" sz="6000" b="1"/>
              <a:t>Log Analysis RAG</a:t>
            </a:r>
          </a:p>
        </p:txBody>
      </p:sp>
      <p:sp>
        <p:nvSpPr>
          <p:cNvPr id="4" name="TextBox 3">
            <a:extLst>
              <a:ext uri="{FF2B5EF4-FFF2-40B4-BE49-F238E27FC236}">
                <a16:creationId xmlns:a16="http://schemas.microsoft.com/office/drawing/2014/main" id="{991F92AD-28BB-FC38-0E76-D430A6AF4960}"/>
              </a:ext>
            </a:extLst>
          </p:cNvPr>
          <p:cNvSpPr txBox="1"/>
          <p:nvPr/>
        </p:nvSpPr>
        <p:spPr>
          <a:xfrm>
            <a:off x="931297" y="2875318"/>
            <a:ext cx="8996473" cy="62478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4000">
                <a:ea typeface="Calibri"/>
                <a:cs typeface="Calibri"/>
              </a:rPr>
              <a:t> </a:t>
            </a:r>
            <a:r>
              <a:rPr lang="en-US" sz="4000" b="1">
                <a:ea typeface="Calibri"/>
                <a:cs typeface="Calibri"/>
              </a:rPr>
              <a:t>Retrieval-augmented generation (RAG) </a:t>
            </a:r>
            <a:r>
              <a:rPr lang="en-US" sz="4000">
                <a:ea typeface="Calibri"/>
                <a:cs typeface="Calibri"/>
              </a:rPr>
              <a:t>LLMs retrieve relevant information from a dataset and use that context to respond. </a:t>
            </a:r>
          </a:p>
          <a:p>
            <a:pPr marL="285750" indent="-285750">
              <a:buFont typeface="Arial"/>
              <a:buChar char="•"/>
            </a:pPr>
            <a:endParaRPr lang="en-US" sz="4000">
              <a:ea typeface="Calibri"/>
              <a:cs typeface="Calibri"/>
            </a:endParaRPr>
          </a:p>
          <a:p>
            <a:pPr marL="285750" indent="-285750">
              <a:buFont typeface="Arial"/>
              <a:buChar char="•"/>
            </a:pPr>
            <a:r>
              <a:rPr lang="en-US" sz="4000">
                <a:ea typeface="Calibri"/>
                <a:cs typeface="Calibri"/>
              </a:rPr>
              <a:t>The </a:t>
            </a:r>
            <a:r>
              <a:rPr lang="en-US" sz="4000" b="1">
                <a:ea typeface="Calibri"/>
                <a:cs typeface="Calibri"/>
              </a:rPr>
              <a:t>LAA</a:t>
            </a:r>
            <a:r>
              <a:rPr lang="en-US" sz="4000">
                <a:ea typeface="Calibri"/>
                <a:cs typeface="Calibri"/>
              </a:rPr>
              <a:t> contains information such as:</a:t>
            </a:r>
          </a:p>
          <a:p>
            <a:pPr marL="742950" lvl="1" indent="-285750">
              <a:buFont typeface="Arial"/>
              <a:buChar char="•"/>
            </a:pPr>
            <a:r>
              <a:rPr lang="en-US" sz="4000">
                <a:ea typeface="Calibri"/>
                <a:cs typeface="Calibri"/>
              </a:rPr>
              <a:t>Troubleshooting Documentation</a:t>
            </a:r>
          </a:p>
          <a:p>
            <a:pPr marL="742950" lvl="1" indent="-285750">
              <a:buFont typeface="Arial"/>
              <a:buChar char="•"/>
            </a:pPr>
            <a:r>
              <a:rPr lang="en-US" sz="4000">
                <a:ea typeface="Calibri"/>
                <a:cs typeface="Calibri"/>
              </a:rPr>
              <a:t>Meta/Signal Data</a:t>
            </a:r>
          </a:p>
          <a:p>
            <a:pPr marL="742950" lvl="1" indent="-285750">
              <a:buFont typeface="Arial"/>
              <a:buChar char="•"/>
            </a:pPr>
            <a:r>
              <a:rPr lang="en-US" sz="4000">
                <a:ea typeface="Calibri"/>
                <a:cs typeface="Calibri"/>
              </a:rPr>
              <a:t>Cluster Summaries</a:t>
            </a:r>
          </a:p>
          <a:p>
            <a:pPr marL="742950" lvl="1" indent="-285750">
              <a:buFont typeface="Arial"/>
              <a:buChar char="•"/>
            </a:pPr>
            <a:r>
              <a:rPr lang="en-US" sz="4000">
                <a:ea typeface="Calibri"/>
                <a:cs typeface="Calibri"/>
              </a:rPr>
              <a:t>Anomaly from Isolation Forest</a:t>
            </a:r>
          </a:p>
        </p:txBody>
      </p:sp>
      <p:pic>
        <p:nvPicPr>
          <p:cNvPr id="5" name="Picture 4" descr="A person in a suit touching a screen&#10;&#10;Description automatically generated">
            <a:extLst>
              <a:ext uri="{FF2B5EF4-FFF2-40B4-BE49-F238E27FC236}">
                <a16:creationId xmlns:a16="http://schemas.microsoft.com/office/drawing/2014/main" id="{EA65F768-54A4-1CEC-1A32-39EB6F0DC232}"/>
              </a:ext>
            </a:extLst>
          </p:cNvPr>
          <p:cNvPicPr>
            <a:picLocks noChangeAspect="1"/>
          </p:cNvPicPr>
          <p:nvPr/>
        </p:nvPicPr>
        <p:blipFill>
          <a:blip r:embed="rId5"/>
          <a:stretch>
            <a:fillRect/>
          </a:stretch>
        </p:blipFill>
        <p:spPr>
          <a:xfrm>
            <a:off x="10442471" y="2423619"/>
            <a:ext cx="6721813" cy="6699563"/>
          </a:xfrm>
          <a:prstGeom prst="rect">
            <a:avLst/>
          </a:prstGeom>
        </p:spPr>
      </p:pic>
      <p:sp>
        <p:nvSpPr>
          <p:cNvPr id="8" name="TextBox 33">
            <a:extLst>
              <a:ext uri="{FF2B5EF4-FFF2-40B4-BE49-F238E27FC236}">
                <a16:creationId xmlns:a16="http://schemas.microsoft.com/office/drawing/2014/main" id="{557BC834-A494-4EC2-CF74-E17392552FAA}"/>
              </a:ext>
            </a:extLst>
          </p:cNvPr>
          <p:cNvSpPr txBox="1"/>
          <p:nvPr/>
        </p:nvSpPr>
        <p:spPr>
          <a:xfrm>
            <a:off x="2253343" y="9586212"/>
            <a:ext cx="13781313" cy="430118"/>
          </a:xfrm>
          <a:prstGeom prst="rect">
            <a:avLst/>
          </a:prstGeom>
        </p:spPr>
        <p:txBody>
          <a:bodyPr wrap="square" lIns="0" tIns="0" rIns="0" bIns="0" rtlCol="0" anchor="t">
            <a:spAutoFit/>
          </a:bodyPr>
          <a:lstStyle/>
          <a:p>
            <a:pPr algn="ctr">
              <a:lnSpc>
                <a:spcPts val="3784"/>
              </a:lnSpc>
              <a:spcBef>
                <a:spcPct val="0"/>
              </a:spcBef>
            </a:pPr>
            <a:r>
              <a:rPr lang="en-US">
                <a:ea typeface="+mn-lt"/>
                <a:cs typeface="+mn-lt"/>
              </a:rPr>
              <a:t>https://chat.openai.com/g/g-kqO9aKha4-log-analysis-assistant</a:t>
            </a:r>
            <a:endParaRPr lang="en-US"/>
          </a:p>
        </p:txBody>
      </p:sp>
      <p:sp>
        <p:nvSpPr>
          <p:cNvPr id="6" name="Slide Number Placeholder 42">
            <a:extLst>
              <a:ext uri="{FF2B5EF4-FFF2-40B4-BE49-F238E27FC236}">
                <a16:creationId xmlns:a16="http://schemas.microsoft.com/office/drawing/2014/main" id="{F6D17819-A652-8B33-5B9A-B2787F803D1E}"/>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23</a:t>
            </a:fld>
            <a:endParaRPr lang="en-US">
              <a:solidFill>
                <a:srgbClr val="0B1320"/>
              </a:solidFill>
            </a:endParaRPr>
          </a:p>
        </p:txBody>
      </p:sp>
      <p:pic>
        <p:nvPicPr>
          <p:cNvPr id="9" name="Picture 8" descr="A blue and red text on a black background&#10;&#10;Description automatically generated">
            <a:extLst>
              <a:ext uri="{FF2B5EF4-FFF2-40B4-BE49-F238E27FC236}">
                <a16:creationId xmlns:a16="http://schemas.microsoft.com/office/drawing/2014/main" id="{6C0DDCFC-30C6-3053-405C-6CC774B5B4B5}"/>
              </a:ext>
            </a:extLst>
          </p:cNvPr>
          <p:cNvPicPr>
            <a:picLocks noChangeAspect="1"/>
          </p:cNvPicPr>
          <p:nvPr/>
        </p:nvPicPr>
        <p:blipFill>
          <a:blip r:embed="rId6"/>
          <a:stretch>
            <a:fillRect/>
          </a:stretch>
        </p:blipFill>
        <p:spPr>
          <a:xfrm>
            <a:off x="4739" y="9244826"/>
            <a:ext cx="2394850" cy="1543008"/>
          </a:xfrm>
          <a:prstGeom prst="rect">
            <a:avLst/>
          </a:prstGeom>
        </p:spPr>
      </p:pic>
      <p:pic>
        <p:nvPicPr>
          <p:cNvPr id="10" name="Picture 2">
            <a:extLst>
              <a:ext uri="{FF2B5EF4-FFF2-40B4-BE49-F238E27FC236}">
                <a16:creationId xmlns:a16="http://schemas.microsoft.com/office/drawing/2014/main" id="{1F0AD32E-53E0-3730-DDA3-21F071069D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782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a:extLst>
            <a:ext uri="{FF2B5EF4-FFF2-40B4-BE49-F238E27FC236}">
              <a16:creationId xmlns:a16="http://schemas.microsoft.com/office/drawing/2014/main" id="{3A68CA14-B0DD-0DB3-E602-E354730EDF5F}"/>
            </a:ext>
          </a:extLst>
        </p:cNvPr>
        <p:cNvGrpSpPr/>
        <p:nvPr/>
      </p:nvGrpSpPr>
      <p:grpSpPr>
        <a:xfrm>
          <a:off x="0" y="0"/>
          <a:ext cx="0" cy="0"/>
          <a:chOff x="0" y="0"/>
          <a:chExt cx="0" cy="0"/>
        </a:xfrm>
      </p:grpSpPr>
      <p:sp>
        <p:nvSpPr>
          <p:cNvPr id="18" name="AutoShape 4">
            <a:extLst>
              <a:ext uri="{FF2B5EF4-FFF2-40B4-BE49-F238E27FC236}">
                <a16:creationId xmlns:a16="http://schemas.microsoft.com/office/drawing/2014/main" id="{FCD92CAB-D800-B590-E615-DECBC3B2394A}"/>
              </a:ext>
            </a:extLst>
          </p:cNvPr>
          <p:cNvSpPr/>
          <p:nvPr/>
        </p:nvSpPr>
        <p:spPr>
          <a:xfrm>
            <a:off x="423738" y="2560564"/>
            <a:ext cx="1494277" cy="0"/>
          </a:xfrm>
          <a:prstGeom prst="line">
            <a:avLst/>
          </a:prstGeom>
          <a:ln w="76200">
            <a:solidFill>
              <a:schemeClr val="tx2"/>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20" name="TextBox 5">
            <a:extLst>
              <a:ext uri="{FF2B5EF4-FFF2-40B4-BE49-F238E27FC236}">
                <a16:creationId xmlns:a16="http://schemas.microsoft.com/office/drawing/2014/main" id="{E9D7025B-88FE-6785-D93B-C9CE11535AA0}"/>
              </a:ext>
            </a:extLst>
          </p:cNvPr>
          <p:cNvSpPr txBox="1"/>
          <p:nvPr/>
        </p:nvSpPr>
        <p:spPr>
          <a:xfrm>
            <a:off x="423738" y="1445266"/>
            <a:ext cx="10698352" cy="1121461"/>
          </a:xfrm>
          <a:prstGeom prst="rect">
            <a:avLst/>
          </a:prstGeom>
        </p:spPr>
        <p:txBody>
          <a:bodyPr wrap="square" lIns="0" tIns="0" rIns="0" bIns="0" rtlCol="0" anchor="t">
            <a:spAutoFit/>
          </a:bodyPr>
          <a:lstStyle/>
          <a:p>
            <a:pPr>
              <a:lnSpc>
                <a:spcPts val="9470"/>
              </a:lnSpc>
            </a:pPr>
            <a:r>
              <a:rPr lang="en-US" sz="5400" dirty="0">
                <a:solidFill>
                  <a:srgbClr val="0B1320"/>
                </a:solidFill>
                <a:latin typeface="League Spartan"/>
              </a:rPr>
              <a:t>Summaries &amp; Classifications</a:t>
            </a:r>
            <a:endParaRPr lang="en-US" dirty="0"/>
          </a:p>
        </p:txBody>
      </p:sp>
      <p:pic>
        <p:nvPicPr>
          <p:cNvPr id="30" name="Picture 29">
            <a:extLst>
              <a:ext uri="{FF2B5EF4-FFF2-40B4-BE49-F238E27FC236}">
                <a16:creationId xmlns:a16="http://schemas.microsoft.com/office/drawing/2014/main" id="{ABFC887C-658E-410D-80BC-9A775EBA5ABD}"/>
              </a:ext>
            </a:extLst>
          </p:cNvPr>
          <p:cNvPicPr>
            <a:picLocks noChangeAspect="1"/>
          </p:cNvPicPr>
          <p:nvPr/>
        </p:nvPicPr>
        <p:blipFill>
          <a:blip r:embed="rId3"/>
          <a:stretch>
            <a:fillRect/>
          </a:stretch>
        </p:blipFill>
        <p:spPr>
          <a:xfrm>
            <a:off x="275254" y="2820926"/>
            <a:ext cx="7543140" cy="5990460"/>
          </a:xfrm>
          <a:prstGeom prst="rect">
            <a:avLst/>
          </a:prstGeom>
        </p:spPr>
      </p:pic>
      <p:grpSp>
        <p:nvGrpSpPr>
          <p:cNvPr id="2" name="Group 37">
            <a:extLst>
              <a:ext uri="{FF2B5EF4-FFF2-40B4-BE49-F238E27FC236}">
                <a16:creationId xmlns:a16="http://schemas.microsoft.com/office/drawing/2014/main" id="{3DFE42A4-8E27-8248-7F52-4137DD32373A}"/>
              </a:ext>
            </a:extLst>
          </p:cNvPr>
          <p:cNvGrpSpPr/>
          <p:nvPr/>
        </p:nvGrpSpPr>
        <p:grpSpPr>
          <a:xfrm>
            <a:off x="-914400" y="-175935"/>
            <a:ext cx="17690841" cy="1493669"/>
            <a:chOff x="0" y="-66675"/>
            <a:chExt cx="3380667" cy="698732"/>
          </a:xfrm>
        </p:grpSpPr>
        <p:sp>
          <p:nvSpPr>
            <p:cNvPr id="5" name="Freeform 38">
              <a:extLst>
                <a:ext uri="{FF2B5EF4-FFF2-40B4-BE49-F238E27FC236}">
                  <a16:creationId xmlns:a16="http://schemas.microsoft.com/office/drawing/2014/main" id="{68DCC326-10E2-56D9-D75B-17EADFFE9B7E}"/>
                </a:ext>
              </a:extLst>
            </p:cNvPr>
            <p:cNvSpPr/>
            <p:nvPr/>
          </p:nvSpPr>
          <p:spPr>
            <a:xfrm>
              <a:off x="0" y="22457"/>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6" name="TextBox 39">
              <a:extLst>
                <a:ext uri="{FF2B5EF4-FFF2-40B4-BE49-F238E27FC236}">
                  <a16:creationId xmlns:a16="http://schemas.microsoft.com/office/drawing/2014/main" id="{6C969511-1F0A-38F1-B5F8-0F4320E10749}"/>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8" name="TextBox 45">
            <a:extLst>
              <a:ext uri="{FF2B5EF4-FFF2-40B4-BE49-F238E27FC236}">
                <a16:creationId xmlns:a16="http://schemas.microsoft.com/office/drawing/2014/main" id="{F107E0E6-D3BB-9CD0-AF60-2BB8AA8EDF31}"/>
              </a:ext>
            </a:extLst>
          </p:cNvPr>
          <p:cNvSpPr txBox="1"/>
          <p:nvPr/>
        </p:nvSpPr>
        <p:spPr>
          <a:xfrm>
            <a:off x="1700986" y="484268"/>
            <a:ext cx="14333669" cy="446404"/>
          </a:xfrm>
          <a:prstGeom prst="rect">
            <a:avLst/>
          </a:prstGeom>
        </p:spPr>
        <p:txBody>
          <a:bodyPr wrap="square" lIns="0" tIns="0" rIns="0" bIns="0" rtlCol="0" anchor="t">
            <a:spAutoFit/>
          </a:bodyPr>
          <a:lstStyle/>
          <a:p>
            <a:pPr>
              <a:lnSpc>
                <a:spcPts val="3319"/>
              </a:lnSpc>
            </a:pPr>
            <a:r>
              <a:rPr lang="en-US" sz="4000" dirty="0">
                <a:solidFill>
                  <a:srgbClr val="FFFFFF"/>
                </a:solidFill>
                <a:latin typeface="Helios Extended Bold"/>
              </a:rPr>
              <a:t>RAG - Results</a:t>
            </a:r>
          </a:p>
        </p:txBody>
      </p:sp>
      <p:pic>
        <p:nvPicPr>
          <p:cNvPr id="9" name="Graphic 8" descr="Robot with solid fill">
            <a:extLst>
              <a:ext uri="{FF2B5EF4-FFF2-40B4-BE49-F238E27FC236}">
                <a16:creationId xmlns:a16="http://schemas.microsoft.com/office/drawing/2014/main" id="{C74B9571-5020-F323-0B97-E19A19C93C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903" y="53855"/>
            <a:ext cx="1055594" cy="1055594"/>
          </a:xfrm>
          <a:prstGeom prst="rect">
            <a:avLst/>
          </a:prstGeom>
        </p:spPr>
      </p:pic>
      <p:sp>
        <p:nvSpPr>
          <p:cNvPr id="10" name="Slide Number Placeholder 42">
            <a:extLst>
              <a:ext uri="{FF2B5EF4-FFF2-40B4-BE49-F238E27FC236}">
                <a16:creationId xmlns:a16="http://schemas.microsoft.com/office/drawing/2014/main" id="{AA388D84-4992-2466-A095-7D39461E8F68}"/>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24</a:t>
            </a:fld>
            <a:endParaRPr lang="en-US">
              <a:solidFill>
                <a:srgbClr val="0B1320"/>
              </a:solidFill>
            </a:endParaRPr>
          </a:p>
        </p:txBody>
      </p:sp>
      <p:pic>
        <p:nvPicPr>
          <p:cNvPr id="12" name="Picture 11" descr="A blue and red text on a black background&#10;&#10;Description automatically generated">
            <a:extLst>
              <a:ext uri="{FF2B5EF4-FFF2-40B4-BE49-F238E27FC236}">
                <a16:creationId xmlns:a16="http://schemas.microsoft.com/office/drawing/2014/main" id="{74E98D8F-3737-4EC3-86AB-A09C1AA5CC75}"/>
              </a:ext>
            </a:extLst>
          </p:cNvPr>
          <p:cNvPicPr>
            <a:picLocks noChangeAspect="1"/>
          </p:cNvPicPr>
          <p:nvPr/>
        </p:nvPicPr>
        <p:blipFill>
          <a:blip r:embed="rId6"/>
          <a:stretch>
            <a:fillRect/>
          </a:stretch>
        </p:blipFill>
        <p:spPr>
          <a:xfrm>
            <a:off x="4739" y="9244826"/>
            <a:ext cx="2394850" cy="1543008"/>
          </a:xfrm>
          <a:prstGeom prst="rect">
            <a:avLst/>
          </a:prstGeom>
        </p:spPr>
      </p:pic>
      <p:pic>
        <p:nvPicPr>
          <p:cNvPr id="13" name="Picture 2">
            <a:extLst>
              <a:ext uri="{FF2B5EF4-FFF2-40B4-BE49-F238E27FC236}">
                <a16:creationId xmlns:a16="http://schemas.microsoft.com/office/drawing/2014/main" id="{F8422E06-9994-D75D-9A94-879E00F3B9D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33">
            <a:extLst>
              <a:ext uri="{FF2B5EF4-FFF2-40B4-BE49-F238E27FC236}">
                <a16:creationId xmlns:a16="http://schemas.microsoft.com/office/drawing/2014/main" id="{2592AB60-379A-B8DE-5DF9-F944C4F79EA6}"/>
              </a:ext>
            </a:extLst>
          </p:cNvPr>
          <p:cNvSpPr txBox="1"/>
          <p:nvPr/>
        </p:nvSpPr>
        <p:spPr>
          <a:xfrm>
            <a:off x="2253343" y="9586212"/>
            <a:ext cx="13781313" cy="430118"/>
          </a:xfrm>
          <a:prstGeom prst="rect">
            <a:avLst/>
          </a:prstGeom>
        </p:spPr>
        <p:txBody>
          <a:bodyPr wrap="square" lIns="0" tIns="0" rIns="0" bIns="0" rtlCol="0" anchor="t">
            <a:spAutoFit/>
          </a:bodyPr>
          <a:lstStyle/>
          <a:p>
            <a:pPr algn="ctr">
              <a:lnSpc>
                <a:spcPts val="3784"/>
              </a:lnSpc>
              <a:spcBef>
                <a:spcPct val="0"/>
              </a:spcBef>
            </a:pPr>
            <a:r>
              <a:rPr lang="en-US">
                <a:ea typeface="+mn-lt"/>
                <a:cs typeface="+mn-lt"/>
              </a:rPr>
              <a:t>https://chat.openai.com/g/g-kqO9aKha4-log-analysis-assistant</a:t>
            </a:r>
            <a:endParaRPr lang="en-US"/>
          </a:p>
        </p:txBody>
      </p:sp>
      <p:sp>
        <p:nvSpPr>
          <p:cNvPr id="24" name="TextBox 5">
            <a:extLst>
              <a:ext uri="{FF2B5EF4-FFF2-40B4-BE49-F238E27FC236}">
                <a16:creationId xmlns:a16="http://schemas.microsoft.com/office/drawing/2014/main" id="{91E02DD2-01FE-D646-34D2-B608E4BB9F2E}"/>
              </a:ext>
            </a:extLst>
          </p:cNvPr>
          <p:cNvSpPr txBox="1"/>
          <p:nvPr/>
        </p:nvSpPr>
        <p:spPr>
          <a:xfrm>
            <a:off x="8199274" y="7170212"/>
            <a:ext cx="7706125" cy="1021433"/>
          </a:xfrm>
          <a:prstGeom prst="rect">
            <a:avLst/>
          </a:prstGeom>
        </p:spPr>
        <p:txBody>
          <a:bodyPr wrap="square" lIns="0" tIns="0" rIns="0" bIns="0" rtlCol="0" anchor="t">
            <a:spAutoFit/>
          </a:bodyPr>
          <a:lstStyle/>
          <a:p>
            <a:pPr>
              <a:lnSpc>
                <a:spcPts val="9470"/>
              </a:lnSpc>
            </a:pPr>
            <a:r>
              <a:rPr lang="en-US" sz="2400">
                <a:solidFill>
                  <a:srgbClr val="00B050"/>
                </a:solidFill>
                <a:latin typeface="League Spartan"/>
              </a:rPr>
              <a:t>Isolation Forest (Filtered Dataset)</a:t>
            </a:r>
            <a:endParaRPr lang="en-US" sz="900">
              <a:solidFill>
                <a:srgbClr val="00B050"/>
              </a:solidFill>
            </a:endParaRPr>
          </a:p>
        </p:txBody>
      </p:sp>
      <p:pic>
        <p:nvPicPr>
          <p:cNvPr id="25" name="Picture 24">
            <a:extLst>
              <a:ext uri="{FF2B5EF4-FFF2-40B4-BE49-F238E27FC236}">
                <a16:creationId xmlns:a16="http://schemas.microsoft.com/office/drawing/2014/main" id="{E7F561C9-252B-1017-F46E-E0ECFA077EEA}"/>
              </a:ext>
            </a:extLst>
          </p:cNvPr>
          <p:cNvPicPr>
            <a:picLocks noChangeAspect="1"/>
          </p:cNvPicPr>
          <p:nvPr/>
        </p:nvPicPr>
        <p:blipFill>
          <a:blip r:embed="rId8"/>
          <a:stretch>
            <a:fillRect/>
          </a:stretch>
        </p:blipFill>
        <p:spPr>
          <a:xfrm>
            <a:off x="8107547" y="8289213"/>
            <a:ext cx="9266020" cy="430118"/>
          </a:xfrm>
          <a:prstGeom prst="rect">
            <a:avLst/>
          </a:prstGeom>
        </p:spPr>
      </p:pic>
      <p:pic>
        <p:nvPicPr>
          <p:cNvPr id="14" name="Picture 13">
            <a:extLst>
              <a:ext uri="{FF2B5EF4-FFF2-40B4-BE49-F238E27FC236}">
                <a16:creationId xmlns:a16="http://schemas.microsoft.com/office/drawing/2014/main" id="{234488CC-F646-C212-DB09-8D03B96B7168}"/>
              </a:ext>
            </a:extLst>
          </p:cNvPr>
          <p:cNvPicPr>
            <a:picLocks noChangeAspect="1"/>
          </p:cNvPicPr>
          <p:nvPr/>
        </p:nvPicPr>
        <p:blipFill>
          <a:blip r:embed="rId9"/>
          <a:stretch>
            <a:fillRect/>
          </a:stretch>
        </p:blipFill>
        <p:spPr>
          <a:xfrm>
            <a:off x="8018494" y="2824247"/>
            <a:ext cx="8414865" cy="4638505"/>
          </a:xfrm>
          <a:prstGeom prst="rect">
            <a:avLst/>
          </a:prstGeom>
        </p:spPr>
      </p:pic>
    </p:spTree>
    <p:extLst>
      <p:ext uri="{BB962C8B-B14F-4D97-AF65-F5344CB8AC3E}">
        <p14:creationId xmlns:p14="http://schemas.microsoft.com/office/powerpoint/2010/main" val="1646947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a:extLst>
            <a:ext uri="{FF2B5EF4-FFF2-40B4-BE49-F238E27FC236}">
              <a16:creationId xmlns:a16="http://schemas.microsoft.com/office/drawing/2014/main" id="{50F7BA29-E557-6406-AA4A-6F19035B7ABC}"/>
            </a:ext>
          </a:extLst>
        </p:cNvPr>
        <p:cNvGrpSpPr/>
        <p:nvPr/>
      </p:nvGrpSpPr>
      <p:grpSpPr>
        <a:xfrm>
          <a:off x="0" y="0"/>
          <a:ext cx="0" cy="0"/>
          <a:chOff x="0" y="0"/>
          <a:chExt cx="0" cy="0"/>
        </a:xfrm>
      </p:grpSpPr>
      <p:grpSp>
        <p:nvGrpSpPr>
          <p:cNvPr id="22" name="Group 37">
            <a:extLst>
              <a:ext uri="{FF2B5EF4-FFF2-40B4-BE49-F238E27FC236}">
                <a16:creationId xmlns:a16="http://schemas.microsoft.com/office/drawing/2014/main" id="{081D1551-9DF7-FF1C-CDFA-EFB5A2C8C292}"/>
              </a:ext>
            </a:extLst>
          </p:cNvPr>
          <p:cNvGrpSpPr/>
          <p:nvPr/>
        </p:nvGrpSpPr>
        <p:grpSpPr>
          <a:xfrm>
            <a:off x="-914400" y="-175935"/>
            <a:ext cx="17858792" cy="1493669"/>
            <a:chOff x="0" y="-66675"/>
            <a:chExt cx="3380667" cy="698732"/>
          </a:xfrm>
        </p:grpSpPr>
        <p:sp>
          <p:nvSpPr>
            <p:cNvPr id="23" name="Freeform 38">
              <a:extLst>
                <a:ext uri="{FF2B5EF4-FFF2-40B4-BE49-F238E27FC236}">
                  <a16:creationId xmlns:a16="http://schemas.microsoft.com/office/drawing/2014/main" id="{132E160B-D7D5-BB37-F50D-932F7063DDEA}"/>
                </a:ext>
              </a:extLst>
            </p:cNvPr>
            <p:cNvSpPr/>
            <p:nvPr/>
          </p:nvSpPr>
          <p:spPr>
            <a:xfrm>
              <a:off x="0" y="22457"/>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24" name="TextBox 39">
              <a:extLst>
                <a:ext uri="{FF2B5EF4-FFF2-40B4-BE49-F238E27FC236}">
                  <a16:creationId xmlns:a16="http://schemas.microsoft.com/office/drawing/2014/main" id="{28BD4B79-1D8E-DAA1-FD4A-E374ACF7402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EF06F399-1BD1-3E0B-0AB0-46CB55C58551}"/>
              </a:ext>
            </a:extLst>
          </p:cNvPr>
          <p:cNvSpPr txBox="1"/>
          <p:nvPr/>
        </p:nvSpPr>
        <p:spPr>
          <a:xfrm>
            <a:off x="1700986" y="484268"/>
            <a:ext cx="14329596" cy="446404"/>
          </a:xfrm>
          <a:prstGeom prst="rect">
            <a:avLst/>
          </a:prstGeom>
        </p:spPr>
        <p:txBody>
          <a:bodyPr wrap="square" lIns="0" tIns="0" rIns="0" bIns="0" rtlCol="0" anchor="t">
            <a:spAutoFit/>
          </a:bodyPr>
          <a:lstStyle/>
          <a:p>
            <a:pPr>
              <a:lnSpc>
                <a:spcPts val="3319"/>
              </a:lnSpc>
            </a:pPr>
            <a:r>
              <a:rPr lang="en-US" sz="4000" dirty="0">
                <a:solidFill>
                  <a:srgbClr val="FFFFFF"/>
                </a:solidFill>
                <a:latin typeface="Helios Extended Bold"/>
              </a:rPr>
              <a:t>RAG- Results</a:t>
            </a:r>
          </a:p>
        </p:txBody>
      </p:sp>
      <p:pic>
        <p:nvPicPr>
          <p:cNvPr id="7" name="Picture 6">
            <a:extLst>
              <a:ext uri="{FF2B5EF4-FFF2-40B4-BE49-F238E27FC236}">
                <a16:creationId xmlns:a16="http://schemas.microsoft.com/office/drawing/2014/main" id="{DBCC6482-7966-D77F-010A-B7E6E5B9078F}"/>
              </a:ext>
            </a:extLst>
          </p:cNvPr>
          <p:cNvPicPr>
            <a:picLocks noChangeAspect="1"/>
          </p:cNvPicPr>
          <p:nvPr/>
        </p:nvPicPr>
        <p:blipFill rotWithShape="1">
          <a:blip r:embed="rId3"/>
          <a:srcRect t="10096"/>
          <a:stretch/>
        </p:blipFill>
        <p:spPr>
          <a:xfrm>
            <a:off x="423738" y="2847832"/>
            <a:ext cx="16949828" cy="6009932"/>
          </a:xfrm>
          <a:prstGeom prst="rect">
            <a:avLst/>
          </a:prstGeom>
        </p:spPr>
      </p:pic>
      <p:pic>
        <p:nvPicPr>
          <p:cNvPr id="10" name="Graphic 9" descr="Robot with solid fill">
            <a:extLst>
              <a:ext uri="{FF2B5EF4-FFF2-40B4-BE49-F238E27FC236}">
                <a16:creationId xmlns:a16="http://schemas.microsoft.com/office/drawing/2014/main" id="{FB18B647-8C58-F105-E94E-B7FDDF69C4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903" y="53855"/>
            <a:ext cx="1055594" cy="1055594"/>
          </a:xfrm>
          <a:prstGeom prst="rect">
            <a:avLst/>
          </a:prstGeom>
        </p:spPr>
      </p:pic>
      <p:sp>
        <p:nvSpPr>
          <p:cNvPr id="11" name="AutoShape 4">
            <a:extLst>
              <a:ext uri="{FF2B5EF4-FFF2-40B4-BE49-F238E27FC236}">
                <a16:creationId xmlns:a16="http://schemas.microsoft.com/office/drawing/2014/main" id="{DCCE8179-1DD9-D94A-B62E-381E89E6A4AE}"/>
              </a:ext>
            </a:extLst>
          </p:cNvPr>
          <p:cNvSpPr/>
          <p:nvPr/>
        </p:nvSpPr>
        <p:spPr>
          <a:xfrm>
            <a:off x="423738" y="2560564"/>
            <a:ext cx="1494277" cy="0"/>
          </a:xfrm>
          <a:prstGeom prst="line">
            <a:avLst/>
          </a:prstGeom>
          <a:ln w="76200">
            <a:solidFill>
              <a:schemeClr val="tx2"/>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12" name="TextBox 5">
            <a:extLst>
              <a:ext uri="{FF2B5EF4-FFF2-40B4-BE49-F238E27FC236}">
                <a16:creationId xmlns:a16="http://schemas.microsoft.com/office/drawing/2014/main" id="{2FABE97F-3DA6-E594-0DA2-479AC08BFFED}"/>
              </a:ext>
            </a:extLst>
          </p:cNvPr>
          <p:cNvSpPr txBox="1"/>
          <p:nvPr/>
        </p:nvSpPr>
        <p:spPr>
          <a:xfrm>
            <a:off x="423738" y="1445266"/>
            <a:ext cx="7163160" cy="1121461"/>
          </a:xfrm>
          <a:prstGeom prst="rect">
            <a:avLst/>
          </a:prstGeom>
        </p:spPr>
        <p:txBody>
          <a:bodyPr lIns="0" tIns="0" rIns="0" bIns="0" rtlCol="0" anchor="t">
            <a:spAutoFit/>
          </a:bodyPr>
          <a:lstStyle/>
          <a:p>
            <a:pPr>
              <a:lnSpc>
                <a:spcPts val="9470"/>
              </a:lnSpc>
            </a:pPr>
            <a:r>
              <a:rPr lang="en-US" sz="5400">
                <a:solidFill>
                  <a:srgbClr val="0B1320"/>
                </a:solidFill>
                <a:latin typeface="League Spartan"/>
              </a:rPr>
              <a:t>Recommendations</a:t>
            </a:r>
            <a:endParaRPr lang="en-US"/>
          </a:p>
        </p:txBody>
      </p:sp>
      <p:sp>
        <p:nvSpPr>
          <p:cNvPr id="4" name="Slide Number Placeholder 42">
            <a:extLst>
              <a:ext uri="{FF2B5EF4-FFF2-40B4-BE49-F238E27FC236}">
                <a16:creationId xmlns:a16="http://schemas.microsoft.com/office/drawing/2014/main" id="{69472624-32AB-2628-D679-973C309CCAC2}"/>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25</a:t>
            </a:fld>
            <a:endParaRPr lang="en-US">
              <a:solidFill>
                <a:srgbClr val="0B1320"/>
              </a:solidFill>
            </a:endParaRPr>
          </a:p>
        </p:txBody>
      </p:sp>
      <p:pic>
        <p:nvPicPr>
          <p:cNvPr id="5" name="Picture 4" descr="A blue and red text on a black background&#10;&#10;Description automatically generated">
            <a:extLst>
              <a:ext uri="{FF2B5EF4-FFF2-40B4-BE49-F238E27FC236}">
                <a16:creationId xmlns:a16="http://schemas.microsoft.com/office/drawing/2014/main" id="{7A51E891-6AF6-87C9-0C6A-8A33D4AE6654}"/>
              </a:ext>
            </a:extLst>
          </p:cNvPr>
          <p:cNvPicPr>
            <a:picLocks noChangeAspect="1"/>
          </p:cNvPicPr>
          <p:nvPr/>
        </p:nvPicPr>
        <p:blipFill>
          <a:blip r:embed="rId6"/>
          <a:stretch>
            <a:fillRect/>
          </a:stretch>
        </p:blipFill>
        <p:spPr>
          <a:xfrm>
            <a:off x="4739" y="9244826"/>
            <a:ext cx="2394850" cy="1543008"/>
          </a:xfrm>
          <a:prstGeom prst="rect">
            <a:avLst/>
          </a:prstGeom>
        </p:spPr>
      </p:pic>
      <p:pic>
        <p:nvPicPr>
          <p:cNvPr id="6" name="Picture 2">
            <a:extLst>
              <a:ext uri="{FF2B5EF4-FFF2-40B4-BE49-F238E27FC236}">
                <a16:creationId xmlns:a16="http://schemas.microsoft.com/office/drawing/2014/main" id="{5ACFD077-1C35-159C-0DDA-BFE329EB493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3">
            <a:extLst>
              <a:ext uri="{FF2B5EF4-FFF2-40B4-BE49-F238E27FC236}">
                <a16:creationId xmlns:a16="http://schemas.microsoft.com/office/drawing/2014/main" id="{03EC3614-81E0-75E0-0259-0884E1E6DFC8}"/>
              </a:ext>
            </a:extLst>
          </p:cNvPr>
          <p:cNvSpPr txBox="1"/>
          <p:nvPr/>
        </p:nvSpPr>
        <p:spPr>
          <a:xfrm>
            <a:off x="2253343" y="9586212"/>
            <a:ext cx="13781313" cy="430118"/>
          </a:xfrm>
          <a:prstGeom prst="rect">
            <a:avLst/>
          </a:prstGeom>
        </p:spPr>
        <p:txBody>
          <a:bodyPr wrap="square" lIns="0" tIns="0" rIns="0" bIns="0" rtlCol="0" anchor="t">
            <a:spAutoFit/>
          </a:bodyPr>
          <a:lstStyle/>
          <a:p>
            <a:pPr algn="ctr">
              <a:lnSpc>
                <a:spcPts val="3784"/>
              </a:lnSpc>
              <a:spcBef>
                <a:spcPct val="0"/>
              </a:spcBef>
            </a:pPr>
            <a:r>
              <a:rPr lang="en-US">
                <a:ea typeface="+mn-lt"/>
                <a:cs typeface="+mn-lt"/>
              </a:rPr>
              <a:t>https://chat.openai.com/g/g-kqO9aKha4-log-analysis-assistant</a:t>
            </a:r>
            <a:endParaRPr lang="en-US"/>
          </a:p>
        </p:txBody>
      </p:sp>
    </p:spTree>
    <p:extLst>
      <p:ext uri="{BB962C8B-B14F-4D97-AF65-F5344CB8AC3E}">
        <p14:creationId xmlns:p14="http://schemas.microsoft.com/office/powerpoint/2010/main" val="3224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a:extLst>
            <a:ext uri="{FF2B5EF4-FFF2-40B4-BE49-F238E27FC236}">
              <a16:creationId xmlns:a16="http://schemas.microsoft.com/office/drawing/2014/main" id="{0E8E2866-6670-240D-7B5D-EC6771A97ECB}"/>
            </a:ext>
          </a:extLst>
        </p:cNvPr>
        <p:cNvGrpSpPr/>
        <p:nvPr/>
      </p:nvGrpSpPr>
      <p:grpSpPr>
        <a:xfrm>
          <a:off x="0" y="0"/>
          <a:ext cx="0" cy="0"/>
          <a:chOff x="0" y="0"/>
          <a:chExt cx="0" cy="0"/>
        </a:xfrm>
      </p:grpSpPr>
      <p:grpSp>
        <p:nvGrpSpPr>
          <p:cNvPr id="22" name="Group 37">
            <a:extLst>
              <a:ext uri="{FF2B5EF4-FFF2-40B4-BE49-F238E27FC236}">
                <a16:creationId xmlns:a16="http://schemas.microsoft.com/office/drawing/2014/main" id="{5D50E8AF-E3C7-3399-9198-2D5BB0239C5E}"/>
              </a:ext>
            </a:extLst>
          </p:cNvPr>
          <p:cNvGrpSpPr/>
          <p:nvPr/>
        </p:nvGrpSpPr>
        <p:grpSpPr>
          <a:xfrm>
            <a:off x="-1020273" y="-142530"/>
            <a:ext cx="14353717" cy="1445663"/>
            <a:chOff x="0" y="-66675"/>
            <a:chExt cx="3497999" cy="676275"/>
          </a:xfrm>
          <a:solidFill>
            <a:srgbClr val="1C3F60"/>
          </a:solidFill>
        </p:grpSpPr>
        <p:sp>
          <p:nvSpPr>
            <p:cNvPr id="23" name="Freeform 38">
              <a:extLst>
                <a:ext uri="{FF2B5EF4-FFF2-40B4-BE49-F238E27FC236}">
                  <a16:creationId xmlns:a16="http://schemas.microsoft.com/office/drawing/2014/main" id="{AADAEBC3-404B-7363-A432-7A4CFD539D8A}"/>
                </a:ext>
              </a:extLst>
            </p:cNvPr>
            <p:cNvSpPr/>
            <p:nvPr/>
          </p:nvSpPr>
          <p:spPr>
            <a:xfrm>
              <a:off x="0" y="0"/>
              <a:ext cx="3497999"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grpFill/>
          </p:spPr>
          <p:txBody>
            <a:bodyPr/>
            <a:lstStyle/>
            <a:p>
              <a:endParaRPr lang="en-US"/>
            </a:p>
          </p:txBody>
        </p:sp>
        <p:sp>
          <p:nvSpPr>
            <p:cNvPr id="24" name="TextBox 39">
              <a:extLst>
                <a:ext uri="{FF2B5EF4-FFF2-40B4-BE49-F238E27FC236}">
                  <a16:creationId xmlns:a16="http://schemas.microsoft.com/office/drawing/2014/main" id="{28F22E20-A59A-8A17-79EA-71FA88035ECA}"/>
                </a:ext>
              </a:extLst>
            </p:cNvPr>
            <p:cNvSpPr txBox="1"/>
            <p:nvPr/>
          </p:nvSpPr>
          <p:spPr>
            <a:xfrm>
              <a:off x="101600" y="-66675"/>
              <a:ext cx="3177467" cy="676275"/>
            </a:xfrm>
            <a:prstGeom prst="rect">
              <a:avLst/>
            </a:prstGeom>
            <a:grpFill/>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3CC86139-BA1B-8082-187D-489A1CBB8838}"/>
              </a:ext>
            </a:extLst>
          </p:cNvPr>
          <p:cNvSpPr txBox="1"/>
          <p:nvPr/>
        </p:nvSpPr>
        <p:spPr>
          <a:xfrm>
            <a:off x="1674752" y="514936"/>
            <a:ext cx="11177229"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User Interface </a:t>
            </a:r>
            <a:r>
              <a:rPr lang="en-US" sz="4000" err="1">
                <a:solidFill>
                  <a:srgbClr val="FFFFFF"/>
                </a:solidFill>
                <a:latin typeface="Helios Extended Bold"/>
              </a:rPr>
              <a:t>Streamlit</a:t>
            </a:r>
            <a:r>
              <a:rPr lang="en-US" sz="4000">
                <a:solidFill>
                  <a:srgbClr val="FFFFFF"/>
                </a:solidFill>
                <a:latin typeface="Helios Extended Bold"/>
              </a:rPr>
              <a:t> Application</a:t>
            </a:r>
          </a:p>
        </p:txBody>
      </p:sp>
      <p:pic>
        <p:nvPicPr>
          <p:cNvPr id="7170" name="Picture 2" descr="Streamlit Logo PNG Vector (SVG) Free Download">
            <a:extLst>
              <a:ext uri="{FF2B5EF4-FFF2-40B4-BE49-F238E27FC236}">
                <a16:creationId xmlns:a16="http://schemas.microsoft.com/office/drawing/2014/main" id="{A8A2A641-C8FB-BB4C-5D35-4F98E49933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211" y="251986"/>
            <a:ext cx="1208521" cy="6566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F383DAA9-C690-7850-A1D7-FB3237095527}"/>
              </a:ext>
            </a:extLst>
          </p:cNvPr>
          <p:cNvPicPr>
            <a:picLocks noChangeAspect="1"/>
          </p:cNvPicPr>
          <p:nvPr/>
        </p:nvPicPr>
        <p:blipFill>
          <a:blip r:embed="rId5"/>
          <a:stretch>
            <a:fillRect/>
          </a:stretch>
        </p:blipFill>
        <p:spPr>
          <a:xfrm>
            <a:off x="1884259" y="1470344"/>
            <a:ext cx="6967658" cy="4690554"/>
          </a:xfrm>
          <a:prstGeom prst="rect">
            <a:avLst/>
          </a:prstGeom>
        </p:spPr>
      </p:pic>
      <p:pic>
        <p:nvPicPr>
          <p:cNvPr id="25" name="Picture 24">
            <a:extLst>
              <a:ext uri="{FF2B5EF4-FFF2-40B4-BE49-F238E27FC236}">
                <a16:creationId xmlns:a16="http://schemas.microsoft.com/office/drawing/2014/main" id="{101DE1F3-96E5-3DC5-B2F1-EA7892FD2A17}"/>
              </a:ext>
            </a:extLst>
          </p:cNvPr>
          <p:cNvPicPr>
            <a:picLocks noChangeAspect="1"/>
          </p:cNvPicPr>
          <p:nvPr/>
        </p:nvPicPr>
        <p:blipFill>
          <a:blip r:embed="rId6"/>
          <a:stretch>
            <a:fillRect/>
          </a:stretch>
        </p:blipFill>
        <p:spPr>
          <a:xfrm>
            <a:off x="1884259" y="6165791"/>
            <a:ext cx="6967658" cy="2585324"/>
          </a:xfrm>
          <a:prstGeom prst="rect">
            <a:avLst/>
          </a:prstGeom>
        </p:spPr>
      </p:pic>
      <p:pic>
        <p:nvPicPr>
          <p:cNvPr id="31" name="Picture 30">
            <a:extLst>
              <a:ext uri="{FF2B5EF4-FFF2-40B4-BE49-F238E27FC236}">
                <a16:creationId xmlns:a16="http://schemas.microsoft.com/office/drawing/2014/main" id="{F6E49696-6C61-AF3A-FCB1-C5ACDBBC30BC}"/>
              </a:ext>
            </a:extLst>
          </p:cNvPr>
          <p:cNvPicPr>
            <a:picLocks noChangeAspect="1"/>
          </p:cNvPicPr>
          <p:nvPr/>
        </p:nvPicPr>
        <p:blipFill>
          <a:blip r:embed="rId7"/>
          <a:stretch>
            <a:fillRect/>
          </a:stretch>
        </p:blipFill>
        <p:spPr>
          <a:xfrm>
            <a:off x="1884259" y="8257403"/>
            <a:ext cx="6967658" cy="1445663"/>
          </a:xfrm>
          <a:prstGeom prst="rect">
            <a:avLst/>
          </a:prstGeom>
        </p:spPr>
      </p:pic>
      <p:pic>
        <p:nvPicPr>
          <p:cNvPr id="33" name="Picture 32">
            <a:extLst>
              <a:ext uri="{FF2B5EF4-FFF2-40B4-BE49-F238E27FC236}">
                <a16:creationId xmlns:a16="http://schemas.microsoft.com/office/drawing/2014/main" id="{8DBB3877-50C2-748D-EAB1-C3975B8C2E9D}"/>
              </a:ext>
            </a:extLst>
          </p:cNvPr>
          <p:cNvPicPr>
            <a:picLocks noChangeAspect="1"/>
          </p:cNvPicPr>
          <p:nvPr/>
        </p:nvPicPr>
        <p:blipFill>
          <a:blip r:embed="rId8"/>
          <a:stretch>
            <a:fillRect/>
          </a:stretch>
        </p:blipFill>
        <p:spPr>
          <a:xfrm>
            <a:off x="9455913" y="1440823"/>
            <a:ext cx="7862114" cy="5375994"/>
          </a:xfrm>
          <a:prstGeom prst="rect">
            <a:avLst/>
          </a:prstGeom>
        </p:spPr>
      </p:pic>
      <p:pic>
        <p:nvPicPr>
          <p:cNvPr id="35" name="Picture 34">
            <a:extLst>
              <a:ext uri="{FF2B5EF4-FFF2-40B4-BE49-F238E27FC236}">
                <a16:creationId xmlns:a16="http://schemas.microsoft.com/office/drawing/2014/main" id="{83D7D1CE-BD9B-60C3-A91A-D3894434B3A7}"/>
              </a:ext>
            </a:extLst>
          </p:cNvPr>
          <p:cNvPicPr>
            <a:picLocks noChangeAspect="1"/>
          </p:cNvPicPr>
          <p:nvPr/>
        </p:nvPicPr>
        <p:blipFill>
          <a:blip r:embed="rId9"/>
          <a:stretch>
            <a:fillRect/>
          </a:stretch>
        </p:blipFill>
        <p:spPr>
          <a:xfrm>
            <a:off x="9450173" y="6735653"/>
            <a:ext cx="7862114" cy="1014169"/>
          </a:xfrm>
          <a:prstGeom prst="rect">
            <a:avLst/>
          </a:prstGeom>
        </p:spPr>
      </p:pic>
      <p:pic>
        <p:nvPicPr>
          <p:cNvPr id="37" name="Picture 36">
            <a:extLst>
              <a:ext uri="{FF2B5EF4-FFF2-40B4-BE49-F238E27FC236}">
                <a16:creationId xmlns:a16="http://schemas.microsoft.com/office/drawing/2014/main" id="{592B256D-E432-17C7-71D7-AF85E7E5E340}"/>
              </a:ext>
            </a:extLst>
          </p:cNvPr>
          <p:cNvPicPr>
            <a:picLocks noChangeAspect="1"/>
          </p:cNvPicPr>
          <p:nvPr/>
        </p:nvPicPr>
        <p:blipFill>
          <a:blip r:embed="rId10"/>
          <a:stretch>
            <a:fillRect/>
          </a:stretch>
        </p:blipFill>
        <p:spPr>
          <a:xfrm>
            <a:off x="9453043" y="7749822"/>
            <a:ext cx="7862114" cy="1779369"/>
          </a:xfrm>
          <a:prstGeom prst="rect">
            <a:avLst/>
          </a:prstGeom>
        </p:spPr>
      </p:pic>
      <p:sp>
        <p:nvSpPr>
          <p:cNvPr id="6" name="Slide Number Placeholder 42">
            <a:extLst>
              <a:ext uri="{FF2B5EF4-FFF2-40B4-BE49-F238E27FC236}">
                <a16:creationId xmlns:a16="http://schemas.microsoft.com/office/drawing/2014/main" id="{D47EBBE5-3095-4FD7-3DFA-16CEB4BF927A}"/>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26</a:t>
            </a:fld>
            <a:endParaRPr lang="en-US">
              <a:solidFill>
                <a:srgbClr val="0B1320"/>
              </a:solidFill>
            </a:endParaRPr>
          </a:p>
        </p:txBody>
      </p:sp>
      <p:pic>
        <p:nvPicPr>
          <p:cNvPr id="7" name="Picture 6" descr="A blue and red text on a black background&#10;&#10;Description automatically generated">
            <a:extLst>
              <a:ext uri="{FF2B5EF4-FFF2-40B4-BE49-F238E27FC236}">
                <a16:creationId xmlns:a16="http://schemas.microsoft.com/office/drawing/2014/main" id="{6F72268A-B731-C076-195C-2CBBC08A3AB5}"/>
              </a:ext>
            </a:extLst>
          </p:cNvPr>
          <p:cNvPicPr>
            <a:picLocks noChangeAspect="1"/>
          </p:cNvPicPr>
          <p:nvPr/>
        </p:nvPicPr>
        <p:blipFill>
          <a:blip r:embed="rId11"/>
          <a:stretch>
            <a:fillRect/>
          </a:stretch>
        </p:blipFill>
        <p:spPr>
          <a:xfrm>
            <a:off x="4739" y="9244826"/>
            <a:ext cx="2394850" cy="1543008"/>
          </a:xfrm>
          <a:prstGeom prst="rect">
            <a:avLst/>
          </a:prstGeom>
        </p:spPr>
      </p:pic>
      <p:pic>
        <p:nvPicPr>
          <p:cNvPr id="8" name="Picture 2">
            <a:extLst>
              <a:ext uri="{FF2B5EF4-FFF2-40B4-BE49-F238E27FC236}">
                <a16:creationId xmlns:a16="http://schemas.microsoft.com/office/drawing/2014/main" id="{7A1B5C69-DEFC-3496-7E79-DDB9C897955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691BEB-4C73-4DEB-8218-03BB3AAC5C7B}"/>
              </a:ext>
            </a:extLst>
          </p:cNvPr>
          <p:cNvPicPr>
            <a:picLocks noChangeAspect="1"/>
          </p:cNvPicPr>
          <p:nvPr/>
        </p:nvPicPr>
        <p:blipFill>
          <a:blip r:embed="rId13"/>
          <a:stretch>
            <a:fillRect/>
          </a:stretch>
        </p:blipFill>
        <p:spPr>
          <a:xfrm>
            <a:off x="5368088" y="6538301"/>
            <a:ext cx="3100253" cy="1534302"/>
          </a:xfrm>
          <a:prstGeom prst="rect">
            <a:avLst/>
          </a:prstGeom>
        </p:spPr>
      </p:pic>
    </p:spTree>
    <p:custDataLst>
      <p:tags r:id="rId1"/>
    </p:custDataLst>
    <p:extLst>
      <p:ext uri="{BB962C8B-B14F-4D97-AF65-F5344CB8AC3E}">
        <p14:creationId xmlns:p14="http://schemas.microsoft.com/office/powerpoint/2010/main" val="216335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53D106E-6E97-A9B8-5944-8F8D50A49D65}"/>
              </a:ext>
            </a:extLst>
          </p:cNvPr>
          <p:cNvSpPr/>
          <p:nvPr/>
        </p:nvSpPr>
        <p:spPr>
          <a:xfrm>
            <a:off x="1027132" y="2545279"/>
            <a:ext cx="1494277" cy="0"/>
          </a:xfrm>
          <a:prstGeom prst="line">
            <a:avLst/>
          </a:prstGeom>
          <a:ln w="76200">
            <a:solidFill>
              <a:schemeClr val="tx2"/>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F52331D1-F4A0-EF05-FE8E-60E8D502E336}"/>
              </a:ext>
            </a:extLst>
          </p:cNvPr>
          <p:cNvSpPr txBox="1"/>
          <p:nvPr/>
        </p:nvSpPr>
        <p:spPr>
          <a:xfrm>
            <a:off x="1028700" y="1400735"/>
            <a:ext cx="7163160" cy="1144544"/>
          </a:xfrm>
          <a:prstGeom prst="rect">
            <a:avLst/>
          </a:prstGeom>
        </p:spPr>
        <p:txBody>
          <a:bodyPr wrap="square" lIns="0" tIns="0" rIns="0" bIns="0" rtlCol="0" anchor="t">
            <a:spAutoFit/>
          </a:bodyPr>
          <a:lstStyle/>
          <a:p>
            <a:pPr>
              <a:lnSpc>
                <a:spcPts val="9470"/>
              </a:lnSpc>
            </a:pPr>
            <a:r>
              <a:rPr lang="en-US" sz="6000">
                <a:solidFill>
                  <a:srgbClr val="0B1320"/>
                </a:solidFill>
                <a:latin typeface="League Spartan"/>
              </a:rPr>
              <a:t>Conclusion</a:t>
            </a:r>
            <a:endParaRPr lang="en-US" sz="2000"/>
          </a:p>
        </p:txBody>
      </p:sp>
      <p:grpSp>
        <p:nvGrpSpPr>
          <p:cNvPr id="22" name="Group 37">
            <a:extLst>
              <a:ext uri="{FF2B5EF4-FFF2-40B4-BE49-F238E27FC236}">
                <a16:creationId xmlns:a16="http://schemas.microsoft.com/office/drawing/2014/main" id="{A841080A-DE04-D136-7154-130277175AF4}"/>
              </a:ext>
            </a:extLst>
          </p:cNvPr>
          <p:cNvGrpSpPr/>
          <p:nvPr/>
        </p:nvGrpSpPr>
        <p:grpSpPr>
          <a:xfrm>
            <a:off x="-549626" y="-142531"/>
            <a:ext cx="9370897" cy="1445663"/>
            <a:chOff x="0" y="-66675"/>
            <a:chExt cx="3380667" cy="676275"/>
          </a:xfrm>
        </p:grpSpPr>
        <p:sp>
          <p:nvSpPr>
            <p:cNvPr id="23" name="Freeform 38">
              <a:extLst>
                <a:ext uri="{FF2B5EF4-FFF2-40B4-BE49-F238E27FC236}">
                  <a16:creationId xmlns:a16="http://schemas.microsoft.com/office/drawing/2014/main" id="{47C376D3-694A-C85B-03E1-7C5A51DF274B}"/>
                </a:ext>
              </a:extLst>
            </p:cNvPr>
            <p:cNvSpPr/>
            <p:nvPr/>
          </p:nvSpPr>
          <p:spPr>
            <a:xfrm>
              <a:off x="0" y="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24" name="TextBox 39">
              <a:extLst>
                <a:ext uri="{FF2B5EF4-FFF2-40B4-BE49-F238E27FC236}">
                  <a16:creationId xmlns:a16="http://schemas.microsoft.com/office/drawing/2014/main" id="{AE22EEF9-C3F7-9D4D-73BA-BB73CA72D35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1716C2FF-E14D-D213-D80E-FD582E530997}"/>
              </a:ext>
            </a:extLst>
          </p:cNvPr>
          <p:cNvSpPr txBox="1"/>
          <p:nvPr/>
        </p:nvSpPr>
        <p:spPr>
          <a:xfrm>
            <a:off x="1540795" y="580300"/>
            <a:ext cx="8512954" cy="491481"/>
          </a:xfrm>
          <a:prstGeom prst="rect">
            <a:avLst/>
          </a:prstGeom>
        </p:spPr>
        <p:txBody>
          <a:bodyPr wrap="square" lIns="0" tIns="0" rIns="0" bIns="0" rtlCol="0" anchor="t">
            <a:spAutoFit/>
          </a:bodyPr>
          <a:lstStyle/>
          <a:p>
            <a:pPr>
              <a:lnSpc>
                <a:spcPts val="3319"/>
              </a:lnSpc>
            </a:pPr>
            <a:r>
              <a:rPr lang="en-US" sz="5400">
                <a:solidFill>
                  <a:srgbClr val="FFFFFF"/>
                </a:solidFill>
                <a:latin typeface="Helios Extended Bold"/>
              </a:rPr>
              <a:t>Final Thoughts</a:t>
            </a:r>
          </a:p>
        </p:txBody>
      </p:sp>
      <p:sp>
        <p:nvSpPr>
          <p:cNvPr id="3" name="Content Placeholder 2">
            <a:extLst>
              <a:ext uri="{FF2B5EF4-FFF2-40B4-BE49-F238E27FC236}">
                <a16:creationId xmlns:a16="http://schemas.microsoft.com/office/drawing/2014/main" id="{1391FA2A-4B74-C0DD-634F-54049B30D052}"/>
              </a:ext>
            </a:extLst>
          </p:cNvPr>
          <p:cNvSpPr txBox="1">
            <a:spLocks/>
          </p:cNvSpPr>
          <p:nvPr/>
        </p:nvSpPr>
        <p:spPr>
          <a:xfrm>
            <a:off x="8191860" y="2045991"/>
            <a:ext cx="9678368" cy="7188305"/>
          </a:xfrm>
          <a:prstGeom prst="rect">
            <a:avLst/>
          </a:prstGeom>
        </p:spPr>
        <p:txBody>
          <a:bodyPr vert="horz" lIns="91440" tIns="45720" rIns="91440" bIns="45720" rtlCol="0" anchor="t">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4800" b="1"/>
              <a:t>Nuance and complexity </a:t>
            </a:r>
          </a:p>
          <a:p>
            <a:pPr marL="342900" indent="-342900">
              <a:buFont typeface="Arial" panose="020B0604020202020204" pitchFamily="34" charset="0"/>
              <a:buChar char="•"/>
            </a:pPr>
            <a:endParaRPr lang="en-US" sz="4800">
              <a:ea typeface="Calibri"/>
              <a:cs typeface="Calibri"/>
            </a:endParaRPr>
          </a:p>
          <a:p>
            <a:pPr marL="342900" indent="-342900">
              <a:buFont typeface="Arial" panose="020B0604020202020204" pitchFamily="34" charset="0"/>
              <a:buChar char="•"/>
            </a:pPr>
            <a:r>
              <a:rPr lang="en-US" sz="4800" b="1">
                <a:ea typeface="Calibri"/>
                <a:cs typeface="Calibri"/>
              </a:rPr>
              <a:t>Multiple approaches and architectures required</a:t>
            </a:r>
          </a:p>
          <a:p>
            <a:endParaRPr lang="en-US" sz="4800">
              <a:ea typeface="Calibri"/>
              <a:cs typeface="Calibri"/>
            </a:endParaRPr>
          </a:p>
          <a:p>
            <a:pPr marL="342900" indent="-342900">
              <a:buFont typeface="Arial" panose="020B0604020202020204" pitchFamily="34" charset="0"/>
              <a:buChar char="•"/>
            </a:pPr>
            <a:r>
              <a:rPr lang="en-US" sz="4800" b="1">
                <a:ea typeface="Calibri"/>
                <a:cs typeface="Calibri"/>
              </a:rPr>
              <a:t>A robust tool is a sum of multiple models</a:t>
            </a:r>
          </a:p>
          <a:p>
            <a:pPr marL="342900" indent="-342900">
              <a:buFont typeface="Arial" panose="020B0604020202020204" pitchFamily="34" charset="0"/>
              <a:buChar char="•"/>
            </a:pPr>
            <a:endParaRPr lang="en-US" sz="4800">
              <a:ea typeface="Calibri"/>
              <a:cs typeface="Calibri"/>
            </a:endParaRPr>
          </a:p>
          <a:p>
            <a:r>
              <a:rPr lang="en-US" sz="4800">
                <a:ea typeface="Calibri"/>
                <a:cs typeface="Calibri"/>
              </a:rPr>
              <a:t>With advancements by LLMs, and some intelligent design, we can provide a unique way to ‘talk’ with and gain insights from log datasets.</a:t>
            </a:r>
          </a:p>
          <a:p>
            <a:pPr marL="342900" indent="-342900">
              <a:buFont typeface="Arial" panose="020B0604020202020204" pitchFamily="34" charset="0"/>
              <a:buChar char="•"/>
            </a:pPr>
            <a:endParaRPr lang="en-US" sz="4000">
              <a:ea typeface="Calibri"/>
              <a:cs typeface="Calibri"/>
            </a:endParaRPr>
          </a:p>
          <a:p>
            <a:pPr marL="342900" indent="-342900">
              <a:buFont typeface="Arial" panose="020B0604020202020204" pitchFamily="34" charset="0"/>
              <a:buChar char="•"/>
            </a:pPr>
            <a:endParaRPr lang="en-US" sz="4000">
              <a:ea typeface="Calibri"/>
              <a:cs typeface="Calibri"/>
            </a:endParaRPr>
          </a:p>
          <a:p>
            <a:pPr marL="342900" indent="-342900">
              <a:buFont typeface="Arial" panose="020B0604020202020204" pitchFamily="34" charset="0"/>
              <a:buChar char="•"/>
            </a:pPr>
            <a:endParaRPr lang="en-US" sz="4000">
              <a:ea typeface="Calibri"/>
              <a:cs typeface="Calibri"/>
            </a:endParaRPr>
          </a:p>
        </p:txBody>
      </p:sp>
      <p:pic>
        <p:nvPicPr>
          <p:cNvPr id="2" name="Picture 1" descr="A digital drawing of a city&#10;&#10;Description automatically generated">
            <a:extLst>
              <a:ext uri="{FF2B5EF4-FFF2-40B4-BE49-F238E27FC236}">
                <a16:creationId xmlns:a16="http://schemas.microsoft.com/office/drawing/2014/main" id="{7AAF3B21-2A41-E01F-0DC3-B8AEFE5A7C95}"/>
              </a:ext>
            </a:extLst>
          </p:cNvPr>
          <p:cNvPicPr>
            <a:picLocks noChangeAspect="1"/>
          </p:cNvPicPr>
          <p:nvPr/>
        </p:nvPicPr>
        <p:blipFill>
          <a:blip r:embed="rId3"/>
          <a:stretch>
            <a:fillRect/>
          </a:stretch>
        </p:blipFill>
        <p:spPr>
          <a:xfrm>
            <a:off x="636397" y="2817249"/>
            <a:ext cx="7014979" cy="6417047"/>
          </a:xfrm>
          <a:prstGeom prst="rect">
            <a:avLst/>
          </a:prstGeom>
        </p:spPr>
      </p:pic>
      <p:pic>
        <p:nvPicPr>
          <p:cNvPr id="8" name="Graphic 7" descr="Business Growth with solid fill">
            <a:extLst>
              <a:ext uri="{FF2B5EF4-FFF2-40B4-BE49-F238E27FC236}">
                <a16:creationId xmlns:a16="http://schemas.microsoft.com/office/drawing/2014/main" id="{5B2CF10A-0B8B-7CB1-53F7-5547205AE9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2" y="96256"/>
            <a:ext cx="1255251" cy="1255251"/>
          </a:xfrm>
          <a:prstGeom prst="rect">
            <a:avLst/>
          </a:prstGeom>
        </p:spPr>
      </p:pic>
      <p:sp>
        <p:nvSpPr>
          <p:cNvPr id="6" name="Slide Number Placeholder 42">
            <a:extLst>
              <a:ext uri="{FF2B5EF4-FFF2-40B4-BE49-F238E27FC236}">
                <a16:creationId xmlns:a16="http://schemas.microsoft.com/office/drawing/2014/main" id="{BADD8254-FCEE-2508-695D-C17BE9C856BB}"/>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27</a:t>
            </a:fld>
            <a:endParaRPr lang="en-US">
              <a:solidFill>
                <a:srgbClr val="0B1320"/>
              </a:solidFill>
            </a:endParaRPr>
          </a:p>
        </p:txBody>
      </p:sp>
      <p:pic>
        <p:nvPicPr>
          <p:cNvPr id="7" name="Picture 6" descr="A blue and red text on a black background&#10;&#10;Description automatically generated">
            <a:extLst>
              <a:ext uri="{FF2B5EF4-FFF2-40B4-BE49-F238E27FC236}">
                <a16:creationId xmlns:a16="http://schemas.microsoft.com/office/drawing/2014/main" id="{59D821C4-B2D0-D404-5872-31172A377D9A}"/>
              </a:ext>
            </a:extLst>
          </p:cNvPr>
          <p:cNvPicPr>
            <a:picLocks noChangeAspect="1"/>
          </p:cNvPicPr>
          <p:nvPr/>
        </p:nvPicPr>
        <p:blipFill>
          <a:blip r:embed="rId6"/>
          <a:stretch>
            <a:fillRect/>
          </a:stretch>
        </p:blipFill>
        <p:spPr>
          <a:xfrm>
            <a:off x="4739" y="9244826"/>
            <a:ext cx="2394850" cy="1543008"/>
          </a:xfrm>
          <a:prstGeom prst="rect">
            <a:avLst/>
          </a:prstGeom>
        </p:spPr>
      </p:pic>
      <p:pic>
        <p:nvPicPr>
          <p:cNvPr id="9" name="Picture 2">
            <a:extLst>
              <a:ext uri="{FF2B5EF4-FFF2-40B4-BE49-F238E27FC236}">
                <a16:creationId xmlns:a16="http://schemas.microsoft.com/office/drawing/2014/main" id="{78215837-5D74-8DED-BC14-DCC1A7FB77D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32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98243-E865-FEF1-A229-E9C8520A5512}"/>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C79BBC72-BBE6-2EF2-6868-0D5A37172F82}"/>
              </a:ext>
            </a:extLst>
          </p:cNvPr>
          <p:cNvGrpSpPr/>
          <p:nvPr/>
        </p:nvGrpSpPr>
        <p:grpSpPr>
          <a:xfrm>
            <a:off x="-6664751" y="2703987"/>
            <a:ext cx="28304514" cy="7696875"/>
            <a:chOff x="-106749" y="-66675"/>
            <a:chExt cx="884551" cy="553889"/>
          </a:xfrm>
          <a:solidFill>
            <a:srgbClr val="1C3F60"/>
          </a:solidFill>
        </p:grpSpPr>
        <p:sp>
          <p:nvSpPr>
            <p:cNvPr id="5" name="Freeform 5">
              <a:extLst>
                <a:ext uri="{FF2B5EF4-FFF2-40B4-BE49-F238E27FC236}">
                  <a16:creationId xmlns:a16="http://schemas.microsoft.com/office/drawing/2014/main" id="{7C0106B3-F1F5-DCBA-218B-D850C30718FF}"/>
                </a:ext>
              </a:extLst>
            </p:cNvPr>
            <p:cNvSpPr/>
            <p:nvPr/>
          </p:nvSpPr>
          <p:spPr>
            <a:xfrm>
              <a:off x="-106749" y="6609"/>
              <a:ext cx="856496" cy="480605"/>
            </a:xfrm>
            <a:custGeom>
              <a:avLst/>
              <a:gdLst/>
              <a:ahLst/>
              <a:cxnLst/>
              <a:rect l="l" t="t" r="r" b="b"/>
              <a:pathLst>
                <a:path w="879402" h="480605">
                  <a:moveTo>
                    <a:pt x="203200" y="0"/>
                  </a:moveTo>
                  <a:lnTo>
                    <a:pt x="879402" y="0"/>
                  </a:lnTo>
                  <a:lnTo>
                    <a:pt x="676202" y="480605"/>
                  </a:lnTo>
                  <a:lnTo>
                    <a:pt x="0" y="480605"/>
                  </a:lnTo>
                  <a:lnTo>
                    <a:pt x="203200" y="0"/>
                  </a:lnTo>
                  <a:close/>
                </a:path>
              </a:pathLst>
            </a:custGeom>
            <a:grpFill/>
          </p:spPr>
          <p:txBody>
            <a:bodyPr/>
            <a:lstStyle/>
            <a:p>
              <a:endParaRPr lang="en-US"/>
            </a:p>
          </p:txBody>
        </p:sp>
        <p:sp>
          <p:nvSpPr>
            <p:cNvPr id="6" name="TextBox 6">
              <a:extLst>
                <a:ext uri="{FF2B5EF4-FFF2-40B4-BE49-F238E27FC236}">
                  <a16:creationId xmlns:a16="http://schemas.microsoft.com/office/drawing/2014/main" id="{5CB9EB1F-4F36-CCAC-2383-09D05F449C4C}"/>
                </a:ext>
              </a:extLst>
            </p:cNvPr>
            <p:cNvSpPr txBox="1"/>
            <p:nvPr/>
          </p:nvSpPr>
          <p:spPr>
            <a:xfrm>
              <a:off x="101600" y="-66675"/>
              <a:ext cx="676202" cy="547280"/>
            </a:xfrm>
            <a:prstGeom prst="rect">
              <a:avLst/>
            </a:prstGeom>
            <a:grpFill/>
          </p:spPr>
          <p:txBody>
            <a:bodyPr lIns="50800" tIns="50800" rIns="50800" bIns="50800" rtlCol="0" anchor="ctr"/>
            <a:lstStyle/>
            <a:p>
              <a:pPr algn="ctr">
                <a:lnSpc>
                  <a:spcPts val="3319"/>
                </a:lnSpc>
              </a:pPr>
              <a:endParaRPr/>
            </a:p>
          </p:txBody>
        </p:sp>
      </p:grpSp>
      <p:sp>
        <p:nvSpPr>
          <p:cNvPr id="7" name="AutoShape 7">
            <a:extLst>
              <a:ext uri="{FF2B5EF4-FFF2-40B4-BE49-F238E27FC236}">
                <a16:creationId xmlns:a16="http://schemas.microsoft.com/office/drawing/2014/main" id="{D769BCA3-4DD1-3B54-E50C-981AF8C30DD3}"/>
              </a:ext>
            </a:extLst>
          </p:cNvPr>
          <p:cNvSpPr/>
          <p:nvPr/>
        </p:nvSpPr>
        <p:spPr>
          <a:xfrm>
            <a:off x="334495" y="4125363"/>
            <a:ext cx="1494277" cy="0"/>
          </a:xfrm>
          <a:prstGeom prst="line">
            <a:avLst/>
          </a:prstGeom>
          <a:ln w="114300" cap="flat">
            <a:solidFill>
              <a:srgbClr val="FFFFFF"/>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DDC01B56-2A1A-4C16-66A7-DF478C88C263}"/>
              </a:ext>
            </a:extLst>
          </p:cNvPr>
          <p:cNvSpPr txBox="1"/>
          <p:nvPr/>
        </p:nvSpPr>
        <p:spPr>
          <a:xfrm>
            <a:off x="270038" y="2942412"/>
            <a:ext cx="6522946" cy="1218282"/>
          </a:xfrm>
          <a:prstGeom prst="rect">
            <a:avLst/>
          </a:prstGeom>
        </p:spPr>
        <p:txBody>
          <a:bodyPr lIns="0" tIns="0" rIns="0" bIns="0" rtlCol="0" anchor="t">
            <a:spAutoFit/>
          </a:bodyPr>
          <a:lstStyle/>
          <a:p>
            <a:pPr>
              <a:lnSpc>
                <a:spcPts val="9470"/>
              </a:lnSpc>
            </a:pPr>
            <a:r>
              <a:rPr lang="en-US" sz="7284">
                <a:solidFill>
                  <a:srgbClr val="FFFFFF"/>
                </a:solidFill>
                <a:latin typeface="League Spartan"/>
              </a:rPr>
              <a:t>Thank you!</a:t>
            </a:r>
          </a:p>
        </p:txBody>
      </p:sp>
      <p:grpSp>
        <p:nvGrpSpPr>
          <p:cNvPr id="12" name="Group 12">
            <a:extLst>
              <a:ext uri="{FF2B5EF4-FFF2-40B4-BE49-F238E27FC236}">
                <a16:creationId xmlns:a16="http://schemas.microsoft.com/office/drawing/2014/main" id="{7F34984F-089D-D292-C010-E51FB25C6944}"/>
              </a:ext>
            </a:extLst>
          </p:cNvPr>
          <p:cNvGrpSpPr/>
          <p:nvPr/>
        </p:nvGrpSpPr>
        <p:grpSpPr>
          <a:xfrm>
            <a:off x="6589405" y="8483252"/>
            <a:ext cx="606096" cy="715645"/>
            <a:chOff x="-101814" y="47625"/>
            <a:chExt cx="838414" cy="989954"/>
          </a:xfrm>
        </p:grpSpPr>
        <p:sp>
          <p:nvSpPr>
            <p:cNvPr id="13" name="Freeform 13">
              <a:extLst>
                <a:ext uri="{FF2B5EF4-FFF2-40B4-BE49-F238E27FC236}">
                  <a16:creationId xmlns:a16="http://schemas.microsoft.com/office/drawing/2014/main" id="{DADEC460-2EE2-5F75-4968-E03EB6285006}"/>
                </a:ext>
              </a:extLst>
            </p:cNvPr>
            <p:cNvSpPr/>
            <p:nvPr/>
          </p:nvSpPr>
          <p:spPr>
            <a:xfrm>
              <a:off x="-101814" y="224780"/>
              <a:ext cx="812800" cy="8127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txBody>
            <a:bodyPr/>
            <a:lstStyle/>
            <a:p>
              <a:endParaRPr lang="en-US"/>
            </a:p>
          </p:txBody>
        </p:sp>
        <p:sp>
          <p:nvSpPr>
            <p:cNvPr id="14" name="TextBox 14">
              <a:extLst>
                <a:ext uri="{FF2B5EF4-FFF2-40B4-BE49-F238E27FC236}">
                  <a16:creationId xmlns:a16="http://schemas.microsoft.com/office/drawing/2014/main" id="{A097E0E3-984E-844F-620F-1A96D50410EB}"/>
                </a:ext>
              </a:extLst>
            </p:cNvPr>
            <p:cNvSpPr txBox="1"/>
            <p:nvPr/>
          </p:nvSpPr>
          <p:spPr>
            <a:xfrm>
              <a:off x="76200" y="47625"/>
              <a:ext cx="660400" cy="688975"/>
            </a:xfrm>
            <a:prstGeom prst="rect">
              <a:avLst/>
            </a:prstGeom>
          </p:spPr>
          <p:txBody>
            <a:bodyPr lIns="27270" tIns="27270" rIns="27270" bIns="27270" rtlCol="0" anchor="ctr"/>
            <a:lstStyle/>
            <a:p>
              <a:pPr algn="ctr">
                <a:lnSpc>
                  <a:spcPts val="1427"/>
                </a:lnSpc>
              </a:pPr>
              <a:endParaRPr/>
            </a:p>
          </p:txBody>
        </p:sp>
      </p:grpSp>
      <p:sp>
        <p:nvSpPr>
          <p:cNvPr id="15" name="Freeform 15">
            <a:extLst>
              <a:ext uri="{FF2B5EF4-FFF2-40B4-BE49-F238E27FC236}">
                <a16:creationId xmlns:a16="http://schemas.microsoft.com/office/drawing/2014/main" id="{E52042D7-C563-A6A6-2F58-E6DFDB0A5522}"/>
              </a:ext>
            </a:extLst>
          </p:cNvPr>
          <p:cNvSpPr/>
          <p:nvPr/>
        </p:nvSpPr>
        <p:spPr>
          <a:xfrm>
            <a:off x="6691587" y="8737200"/>
            <a:ext cx="383217" cy="290766"/>
          </a:xfrm>
          <a:custGeom>
            <a:avLst/>
            <a:gdLst/>
            <a:ahLst/>
            <a:cxnLst/>
            <a:rect l="l" t="t" r="r" b="b"/>
            <a:pathLst>
              <a:path w="383217" h="290766">
                <a:moveTo>
                  <a:pt x="0" y="0"/>
                </a:moveTo>
                <a:lnTo>
                  <a:pt x="383217" y="0"/>
                </a:lnTo>
                <a:lnTo>
                  <a:pt x="383217" y="290766"/>
                </a:lnTo>
                <a:lnTo>
                  <a:pt x="0" y="290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DED58F6C-70D5-DD06-7319-F274B6B1D21B}"/>
              </a:ext>
            </a:extLst>
          </p:cNvPr>
          <p:cNvSpPr txBox="1"/>
          <p:nvPr/>
        </p:nvSpPr>
        <p:spPr>
          <a:xfrm>
            <a:off x="1782234" y="8235555"/>
            <a:ext cx="477408" cy="498065"/>
          </a:xfrm>
          <a:prstGeom prst="rect">
            <a:avLst/>
          </a:prstGeom>
        </p:spPr>
        <p:txBody>
          <a:bodyPr lIns="27270" tIns="27270" rIns="27270" bIns="27270" rtlCol="0" anchor="ctr"/>
          <a:lstStyle/>
          <a:p>
            <a:pPr algn="ctr">
              <a:lnSpc>
                <a:spcPts val="1427"/>
              </a:lnSpc>
            </a:pPr>
            <a:endParaRPr/>
          </a:p>
        </p:txBody>
      </p:sp>
      <p:sp>
        <p:nvSpPr>
          <p:cNvPr id="26" name="TextBox 26">
            <a:extLst>
              <a:ext uri="{FF2B5EF4-FFF2-40B4-BE49-F238E27FC236}">
                <a16:creationId xmlns:a16="http://schemas.microsoft.com/office/drawing/2014/main" id="{1D5407F5-2D5E-5698-1442-523D6CD9F71A}"/>
              </a:ext>
            </a:extLst>
          </p:cNvPr>
          <p:cNvSpPr txBox="1"/>
          <p:nvPr/>
        </p:nvSpPr>
        <p:spPr>
          <a:xfrm>
            <a:off x="6177767" y="9218262"/>
            <a:ext cx="7326164" cy="352084"/>
          </a:xfrm>
          <a:prstGeom prst="rect">
            <a:avLst/>
          </a:prstGeom>
        </p:spPr>
        <p:txBody>
          <a:bodyPr wrap="square" lIns="0" tIns="0" rIns="0" bIns="0" rtlCol="0" anchor="t">
            <a:spAutoFit/>
          </a:bodyPr>
          <a:lstStyle/>
          <a:p>
            <a:pPr>
              <a:lnSpc>
                <a:spcPts val="2943"/>
              </a:lnSpc>
              <a:spcBef>
                <a:spcPct val="0"/>
              </a:spcBef>
            </a:pPr>
            <a:r>
              <a:rPr lang="en-US" sz="2000">
                <a:solidFill>
                  <a:srgbClr val="FFFFFF"/>
                </a:solidFill>
                <a:latin typeface="Helios Extended"/>
              </a:rPr>
              <a:t>www.linkedin.com/in/vochannguyen/</a:t>
            </a:r>
          </a:p>
        </p:txBody>
      </p:sp>
      <p:sp>
        <p:nvSpPr>
          <p:cNvPr id="27" name="TextBox 27">
            <a:extLst>
              <a:ext uri="{FF2B5EF4-FFF2-40B4-BE49-F238E27FC236}">
                <a16:creationId xmlns:a16="http://schemas.microsoft.com/office/drawing/2014/main" id="{327BC9D4-68B3-B07E-A63F-B112C8C4AA81}"/>
              </a:ext>
            </a:extLst>
          </p:cNvPr>
          <p:cNvSpPr txBox="1"/>
          <p:nvPr/>
        </p:nvSpPr>
        <p:spPr>
          <a:xfrm>
            <a:off x="7241232" y="8733620"/>
            <a:ext cx="4303677" cy="342979"/>
          </a:xfrm>
          <a:prstGeom prst="rect">
            <a:avLst/>
          </a:prstGeom>
        </p:spPr>
        <p:txBody>
          <a:bodyPr wrap="square" lIns="0" tIns="0" rIns="0" bIns="0" rtlCol="0" anchor="t">
            <a:spAutoFit/>
          </a:bodyPr>
          <a:lstStyle/>
          <a:p>
            <a:pPr>
              <a:lnSpc>
                <a:spcPts val="2943"/>
              </a:lnSpc>
              <a:spcBef>
                <a:spcPct val="0"/>
              </a:spcBef>
            </a:pPr>
            <a:r>
              <a:rPr lang="en-US" sz="2000">
                <a:solidFill>
                  <a:srgbClr val="FFFFFF"/>
                </a:solidFill>
                <a:latin typeface="Helios Extended"/>
              </a:rPr>
              <a:t>VoChanNguyen@gmail.com</a:t>
            </a:r>
          </a:p>
        </p:txBody>
      </p:sp>
      <p:pic>
        <p:nvPicPr>
          <p:cNvPr id="31" name="Picture 30" descr="A blue and red text on a black background&#10;&#10;Description automatically generated">
            <a:extLst>
              <a:ext uri="{FF2B5EF4-FFF2-40B4-BE49-F238E27FC236}">
                <a16:creationId xmlns:a16="http://schemas.microsoft.com/office/drawing/2014/main" id="{E9892B1B-BC61-5013-2A85-12248D99F4E5}"/>
              </a:ext>
            </a:extLst>
          </p:cNvPr>
          <p:cNvPicPr>
            <a:picLocks noChangeAspect="1"/>
          </p:cNvPicPr>
          <p:nvPr/>
        </p:nvPicPr>
        <p:blipFill>
          <a:blip r:embed="rId5"/>
          <a:stretch>
            <a:fillRect/>
          </a:stretch>
        </p:blipFill>
        <p:spPr>
          <a:xfrm>
            <a:off x="334495" y="-647336"/>
            <a:ext cx="4113093" cy="2650076"/>
          </a:xfrm>
          <a:prstGeom prst="rect">
            <a:avLst/>
          </a:prstGeom>
        </p:spPr>
      </p:pic>
      <p:pic>
        <p:nvPicPr>
          <p:cNvPr id="32" name="Picture 8">
            <a:extLst>
              <a:ext uri="{FF2B5EF4-FFF2-40B4-BE49-F238E27FC236}">
                <a16:creationId xmlns:a16="http://schemas.microsoft.com/office/drawing/2014/main" id="{1D50BD79-81B0-DE2F-B79A-C5C447BD38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5781" y="1049495"/>
            <a:ext cx="1981200" cy="102241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29">
            <a:extLst>
              <a:ext uri="{FF2B5EF4-FFF2-40B4-BE49-F238E27FC236}">
                <a16:creationId xmlns:a16="http://schemas.microsoft.com/office/drawing/2014/main" id="{3A5857B3-EDFF-EF17-68A5-E6AE2EC42A75}"/>
              </a:ext>
            </a:extLst>
          </p:cNvPr>
          <p:cNvGrpSpPr/>
          <p:nvPr/>
        </p:nvGrpSpPr>
        <p:grpSpPr>
          <a:xfrm>
            <a:off x="11314658" y="-647477"/>
            <a:ext cx="8488243" cy="11429928"/>
            <a:chOff x="-2794" y="-127"/>
            <a:chExt cx="8606155" cy="10286873"/>
          </a:xfrm>
        </p:grpSpPr>
        <p:sp>
          <p:nvSpPr>
            <p:cNvPr id="34" name="Freeform 30">
              <a:extLst>
                <a:ext uri="{FF2B5EF4-FFF2-40B4-BE49-F238E27FC236}">
                  <a16:creationId xmlns:a16="http://schemas.microsoft.com/office/drawing/2014/main" id="{204A8CAF-B9D4-44C2-C461-C69E57900AD8}"/>
                </a:ext>
              </a:extLst>
            </p:cNvPr>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dpi="0" rotWithShape="1">
              <a:blip r:embed="rId7"/>
              <a:srcRect/>
              <a:stretch>
                <a:fillRect l="-39563" r="-39563"/>
              </a:stretch>
            </a:blipFill>
          </p:spPr>
          <p:txBody>
            <a:bodyPr/>
            <a:lstStyle/>
            <a:p>
              <a:endParaRPr lang="en-US"/>
            </a:p>
          </p:txBody>
        </p:sp>
      </p:grpSp>
      <p:pic>
        <p:nvPicPr>
          <p:cNvPr id="2050" name="Picture 2" descr="Linkedin - Free social media icons">
            <a:extLst>
              <a:ext uri="{FF2B5EF4-FFF2-40B4-BE49-F238E27FC236}">
                <a16:creationId xmlns:a16="http://schemas.microsoft.com/office/drawing/2014/main" id="{25E38522-19C3-B46C-5B35-F53AE50A13B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22842" y="9153243"/>
            <a:ext cx="477101" cy="47710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27">
            <a:extLst>
              <a:ext uri="{FF2B5EF4-FFF2-40B4-BE49-F238E27FC236}">
                <a16:creationId xmlns:a16="http://schemas.microsoft.com/office/drawing/2014/main" id="{5D8BD506-910E-CF76-5104-FEBEEC4AFF39}"/>
              </a:ext>
            </a:extLst>
          </p:cNvPr>
          <p:cNvSpPr txBox="1"/>
          <p:nvPr/>
        </p:nvSpPr>
        <p:spPr>
          <a:xfrm>
            <a:off x="8172689" y="6554744"/>
            <a:ext cx="4303677" cy="352084"/>
          </a:xfrm>
          <a:prstGeom prst="rect">
            <a:avLst/>
          </a:prstGeom>
        </p:spPr>
        <p:txBody>
          <a:bodyPr wrap="square" lIns="0" tIns="0" rIns="0" bIns="0" rtlCol="0" anchor="t">
            <a:spAutoFit/>
          </a:bodyPr>
          <a:lstStyle/>
          <a:p>
            <a:pPr>
              <a:lnSpc>
                <a:spcPts val="2943"/>
              </a:lnSpc>
              <a:spcBef>
                <a:spcPct val="0"/>
              </a:spcBef>
            </a:pPr>
            <a:r>
              <a:rPr lang="en-US" sz="2400">
                <a:solidFill>
                  <a:srgbClr val="FFFFFF"/>
                </a:solidFill>
                <a:latin typeface="Helios Extended"/>
              </a:rPr>
              <a:t>Vo Nguyen</a:t>
            </a:r>
          </a:p>
        </p:txBody>
      </p:sp>
      <p:grpSp>
        <p:nvGrpSpPr>
          <p:cNvPr id="36" name="Group 11">
            <a:extLst>
              <a:ext uri="{FF2B5EF4-FFF2-40B4-BE49-F238E27FC236}">
                <a16:creationId xmlns:a16="http://schemas.microsoft.com/office/drawing/2014/main" id="{B34C19BC-33E0-8AD1-6F31-8D22BD62546B}"/>
              </a:ext>
            </a:extLst>
          </p:cNvPr>
          <p:cNvGrpSpPr/>
          <p:nvPr/>
        </p:nvGrpSpPr>
        <p:grpSpPr>
          <a:xfrm>
            <a:off x="7942221" y="6970012"/>
            <a:ext cx="1916681" cy="1665017"/>
            <a:chOff x="0" y="0"/>
            <a:chExt cx="812800" cy="812800"/>
          </a:xfrm>
        </p:grpSpPr>
        <p:sp>
          <p:nvSpPr>
            <p:cNvPr id="37" name="Freeform 12">
              <a:extLst>
                <a:ext uri="{FF2B5EF4-FFF2-40B4-BE49-F238E27FC236}">
                  <a16:creationId xmlns:a16="http://schemas.microsoft.com/office/drawing/2014/main" id="{B03678D3-C6DD-2561-F1B5-8138D30FB59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txBody>
            <a:bodyPr/>
            <a:lstStyle/>
            <a:p>
              <a:endParaRPr lang="en-US"/>
            </a:p>
          </p:txBody>
        </p:sp>
        <p:sp>
          <p:nvSpPr>
            <p:cNvPr id="38" name="TextBox 13">
              <a:extLst>
                <a:ext uri="{FF2B5EF4-FFF2-40B4-BE49-F238E27FC236}">
                  <a16:creationId xmlns:a16="http://schemas.microsoft.com/office/drawing/2014/main" id="{B0AB6783-0A8F-D9AD-86C3-0C2AF46177E5}"/>
                </a:ext>
              </a:extLst>
            </p:cNvPr>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nvGrpSpPr>
          <p:cNvPr id="39" name="Group 14">
            <a:extLst>
              <a:ext uri="{FF2B5EF4-FFF2-40B4-BE49-F238E27FC236}">
                <a16:creationId xmlns:a16="http://schemas.microsoft.com/office/drawing/2014/main" id="{4ADC4432-42CF-2C87-228C-1F93B8BF99AE}"/>
              </a:ext>
            </a:extLst>
          </p:cNvPr>
          <p:cNvGrpSpPr/>
          <p:nvPr/>
        </p:nvGrpSpPr>
        <p:grpSpPr>
          <a:xfrm>
            <a:off x="8047581" y="7054480"/>
            <a:ext cx="1705962" cy="1481959"/>
            <a:chOff x="0" y="0"/>
            <a:chExt cx="6350000" cy="6349975"/>
          </a:xfrm>
          <a:blipFill dpi="0" rotWithShape="1">
            <a:blip r:embed="rId9"/>
            <a:srcRect/>
            <a:stretch>
              <a:fillRect l="-17000" r="-21000"/>
            </a:stretch>
          </a:blipFill>
        </p:grpSpPr>
        <p:sp>
          <p:nvSpPr>
            <p:cNvPr id="40" name="Freeform 15">
              <a:extLst>
                <a:ext uri="{FF2B5EF4-FFF2-40B4-BE49-F238E27FC236}">
                  <a16:creationId xmlns:a16="http://schemas.microsoft.com/office/drawing/2014/main" id="{EC9E9D8D-359C-3497-DB33-523EA1A41F41}"/>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p:spPr>
          <p:txBody>
            <a:bodyPr/>
            <a:lstStyle/>
            <a:p>
              <a:endParaRPr lang="en-US"/>
            </a:p>
          </p:txBody>
        </p:sp>
      </p:grpSp>
      <p:grpSp>
        <p:nvGrpSpPr>
          <p:cNvPr id="21" name="Group 12">
            <a:extLst>
              <a:ext uri="{FF2B5EF4-FFF2-40B4-BE49-F238E27FC236}">
                <a16:creationId xmlns:a16="http://schemas.microsoft.com/office/drawing/2014/main" id="{2A727B99-2F13-7D5B-BB84-33E187595F09}"/>
              </a:ext>
            </a:extLst>
          </p:cNvPr>
          <p:cNvGrpSpPr/>
          <p:nvPr/>
        </p:nvGrpSpPr>
        <p:grpSpPr>
          <a:xfrm>
            <a:off x="859995" y="6727706"/>
            <a:ext cx="587579" cy="587579"/>
            <a:chOff x="0" y="0"/>
            <a:chExt cx="812800" cy="812800"/>
          </a:xfrm>
        </p:grpSpPr>
        <p:sp>
          <p:nvSpPr>
            <p:cNvPr id="22" name="Freeform 13">
              <a:extLst>
                <a:ext uri="{FF2B5EF4-FFF2-40B4-BE49-F238E27FC236}">
                  <a16:creationId xmlns:a16="http://schemas.microsoft.com/office/drawing/2014/main" id="{9B509A99-06A1-CD31-4177-199B0A22F3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txBody>
            <a:bodyPr/>
            <a:lstStyle/>
            <a:p>
              <a:endParaRPr lang="en-US"/>
            </a:p>
          </p:txBody>
        </p:sp>
        <p:sp>
          <p:nvSpPr>
            <p:cNvPr id="23" name="TextBox 14">
              <a:extLst>
                <a:ext uri="{FF2B5EF4-FFF2-40B4-BE49-F238E27FC236}">
                  <a16:creationId xmlns:a16="http://schemas.microsoft.com/office/drawing/2014/main" id="{E89E01CA-83B5-8427-09F9-C515652E5361}"/>
                </a:ext>
              </a:extLst>
            </p:cNvPr>
            <p:cNvSpPr txBox="1"/>
            <p:nvPr/>
          </p:nvSpPr>
          <p:spPr>
            <a:xfrm>
              <a:off x="76200" y="47625"/>
              <a:ext cx="660400" cy="688975"/>
            </a:xfrm>
            <a:prstGeom prst="rect">
              <a:avLst/>
            </a:prstGeom>
          </p:spPr>
          <p:txBody>
            <a:bodyPr lIns="27270" tIns="27270" rIns="27270" bIns="27270" rtlCol="0" anchor="ctr"/>
            <a:lstStyle/>
            <a:p>
              <a:pPr algn="ctr">
                <a:lnSpc>
                  <a:spcPts val="1427"/>
                </a:lnSpc>
              </a:pPr>
              <a:endParaRPr/>
            </a:p>
          </p:txBody>
        </p:sp>
      </p:grpSp>
      <p:sp>
        <p:nvSpPr>
          <p:cNvPr id="24" name="TextBox 26">
            <a:extLst>
              <a:ext uri="{FF2B5EF4-FFF2-40B4-BE49-F238E27FC236}">
                <a16:creationId xmlns:a16="http://schemas.microsoft.com/office/drawing/2014/main" id="{AD2A3D88-CD4A-1C84-4139-B0F2011EE4E3}"/>
              </a:ext>
            </a:extLst>
          </p:cNvPr>
          <p:cNvSpPr txBox="1"/>
          <p:nvPr/>
        </p:nvSpPr>
        <p:spPr>
          <a:xfrm>
            <a:off x="1529548" y="7397537"/>
            <a:ext cx="7326164" cy="327654"/>
          </a:xfrm>
          <a:prstGeom prst="rect">
            <a:avLst/>
          </a:prstGeom>
        </p:spPr>
        <p:txBody>
          <a:bodyPr wrap="square" lIns="0" tIns="0" rIns="0" bIns="0" rtlCol="0" anchor="t">
            <a:spAutoFit/>
          </a:bodyPr>
          <a:lstStyle/>
          <a:p>
            <a:pPr>
              <a:lnSpc>
                <a:spcPts val="2943"/>
              </a:lnSpc>
              <a:spcBef>
                <a:spcPct val="0"/>
              </a:spcBef>
            </a:pPr>
            <a:r>
              <a:rPr lang="en-US" sz="1600">
                <a:solidFill>
                  <a:srgbClr val="FFFFFF"/>
                </a:solidFill>
                <a:latin typeface="Helios Extended"/>
              </a:rPr>
              <a:t>www.linkedin.com/in/DerekGRogers1/</a:t>
            </a:r>
          </a:p>
        </p:txBody>
      </p:sp>
      <p:sp>
        <p:nvSpPr>
          <p:cNvPr id="25" name="TextBox 27">
            <a:extLst>
              <a:ext uri="{FF2B5EF4-FFF2-40B4-BE49-F238E27FC236}">
                <a16:creationId xmlns:a16="http://schemas.microsoft.com/office/drawing/2014/main" id="{37DB7CAE-464F-1CAA-9BB6-5DF121A72440}"/>
              </a:ext>
            </a:extLst>
          </p:cNvPr>
          <p:cNvSpPr txBox="1"/>
          <p:nvPr/>
        </p:nvSpPr>
        <p:spPr>
          <a:xfrm>
            <a:off x="1551600" y="6891843"/>
            <a:ext cx="4303677" cy="342979"/>
          </a:xfrm>
          <a:prstGeom prst="rect">
            <a:avLst/>
          </a:prstGeom>
        </p:spPr>
        <p:txBody>
          <a:bodyPr lIns="0" tIns="0" rIns="0" bIns="0" rtlCol="0" anchor="t">
            <a:spAutoFit/>
          </a:bodyPr>
          <a:lstStyle/>
          <a:p>
            <a:pPr>
              <a:lnSpc>
                <a:spcPts val="2943"/>
              </a:lnSpc>
              <a:spcBef>
                <a:spcPct val="0"/>
              </a:spcBef>
            </a:pPr>
            <a:r>
              <a:rPr lang="en-US" sz="2102">
                <a:solidFill>
                  <a:srgbClr val="FFFFFF"/>
                </a:solidFill>
                <a:latin typeface="Helios Extended"/>
              </a:rPr>
              <a:t>DerekGRogers1@gmail.com</a:t>
            </a:r>
          </a:p>
        </p:txBody>
      </p:sp>
      <p:pic>
        <p:nvPicPr>
          <p:cNvPr id="28" name="Picture 2" descr="Linkedin - Free social media icons">
            <a:extLst>
              <a:ext uri="{FF2B5EF4-FFF2-40B4-BE49-F238E27FC236}">
                <a16:creationId xmlns:a16="http://schemas.microsoft.com/office/drawing/2014/main" id="{C3416A31-F653-F81D-B6ED-1C57617210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0139" y="7475761"/>
            <a:ext cx="402372" cy="40237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7">
            <a:extLst>
              <a:ext uri="{FF2B5EF4-FFF2-40B4-BE49-F238E27FC236}">
                <a16:creationId xmlns:a16="http://schemas.microsoft.com/office/drawing/2014/main" id="{3ED737D4-07EC-5AAE-1FC3-C2A37437DA1A}"/>
              </a:ext>
            </a:extLst>
          </p:cNvPr>
          <p:cNvSpPr txBox="1"/>
          <p:nvPr/>
        </p:nvSpPr>
        <p:spPr>
          <a:xfrm>
            <a:off x="2171344" y="4777563"/>
            <a:ext cx="4303677" cy="342979"/>
          </a:xfrm>
          <a:prstGeom prst="rect">
            <a:avLst/>
          </a:prstGeom>
        </p:spPr>
        <p:txBody>
          <a:bodyPr wrap="square" lIns="0" tIns="0" rIns="0" bIns="0" rtlCol="0" anchor="t">
            <a:spAutoFit/>
          </a:bodyPr>
          <a:lstStyle/>
          <a:p>
            <a:pPr>
              <a:lnSpc>
                <a:spcPts val="2943"/>
              </a:lnSpc>
              <a:spcBef>
                <a:spcPct val="0"/>
              </a:spcBef>
            </a:pPr>
            <a:r>
              <a:rPr lang="en-US" sz="2102">
                <a:solidFill>
                  <a:srgbClr val="FFFFFF"/>
                </a:solidFill>
                <a:latin typeface="Helios Extended"/>
              </a:rPr>
              <a:t>Derek Rogers</a:t>
            </a:r>
          </a:p>
        </p:txBody>
      </p:sp>
      <p:sp>
        <p:nvSpPr>
          <p:cNvPr id="43" name="Freeform 15">
            <a:extLst>
              <a:ext uri="{FF2B5EF4-FFF2-40B4-BE49-F238E27FC236}">
                <a16:creationId xmlns:a16="http://schemas.microsoft.com/office/drawing/2014/main" id="{618309F6-9FC2-522F-EEF1-3BACEB4D93AB}"/>
              </a:ext>
            </a:extLst>
          </p:cNvPr>
          <p:cNvSpPr/>
          <p:nvPr/>
        </p:nvSpPr>
        <p:spPr>
          <a:xfrm>
            <a:off x="962177" y="6878999"/>
            <a:ext cx="383217" cy="290766"/>
          </a:xfrm>
          <a:custGeom>
            <a:avLst/>
            <a:gdLst/>
            <a:ahLst/>
            <a:cxnLst/>
            <a:rect l="l" t="t" r="r" b="b"/>
            <a:pathLst>
              <a:path w="383217" h="290766">
                <a:moveTo>
                  <a:pt x="0" y="0"/>
                </a:moveTo>
                <a:lnTo>
                  <a:pt x="383217" y="0"/>
                </a:lnTo>
                <a:lnTo>
                  <a:pt x="383217" y="290766"/>
                </a:lnTo>
                <a:lnTo>
                  <a:pt x="0" y="290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5" name="Group 44">
            <a:extLst>
              <a:ext uri="{FF2B5EF4-FFF2-40B4-BE49-F238E27FC236}">
                <a16:creationId xmlns:a16="http://schemas.microsoft.com/office/drawing/2014/main" id="{793457FB-FD1E-C8C6-8C2F-63B0F10BB3D5}"/>
              </a:ext>
            </a:extLst>
          </p:cNvPr>
          <p:cNvGrpSpPr/>
          <p:nvPr/>
        </p:nvGrpSpPr>
        <p:grpSpPr>
          <a:xfrm>
            <a:off x="8451196" y="3163885"/>
            <a:ext cx="1653499" cy="1602701"/>
            <a:chOff x="11078894" y="671037"/>
            <a:chExt cx="2754317" cy="2754317"/>
          </a:xfrm>
        </p:grpSpPr>
        <p:grpSp>
          <p:nvGrpSpPr>
            <p:cNvPr id="46" name="Group 11">
              <a:extLst>
                <a:ext uri="{FF2B5EF4-FFF2-40B4-BE49-F238E27FC236}">
                  <a16:creationId xmlns:a16="http://schemas.microsoft.com/office/drawing/2014/main" id="{2ACDF372-EFE8-A8EF-1711-9FC5958B79C6}"/>
                </a:ext>
              </a:extLst>
            </p:cNvPr>
            <p:cNvGrpSpPr/>
            <p:nvPr/>
          </p:nvGrpSpPr>
          <p:grpSpPr>
            <a:xfrm>
              <a:off x="11078894" y="671037"/>
              <a:ext cx="2754317" cy="2754317"/>
              <a:chOff x="0" y="0"/>
              <a:chExt cx="812800" cy="812800"/>
            </a:xfrm>
          </p:grpSpPr>
          <p:sp>
            <p:nvSpPr>
              <p:cNvPr id="49" name="Freeform 12">
                <a:extLst>
                  <a:ext uri="{FF2B5EF4-FFF2-40B4-BE49-F238E27FC236}">
                    <a16:creationId xmlns:a16="http://schemas.microsoft.com/office/drawing/2014/main" id="{172A5311-EC6C-9DBE-060D-F7A31E874D5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txBody>
              <a:bodyPr/>
              <a:lstStyle/>
              <a:p>
                <a:endParaRPr lang="en-US"/>
              </a:p>
            </p:txBody>
          </p:sp>
          <p:sp>
            <p:nvSpPr>
              <p:cNvPr id="50" name="TextBox 13">
                <a:extLst>
                  <a:ext uri="{FF2B5EF4-FFF2-40B4-BE49-F238E27FC236}">
                    <a16:creationId xmlns:a16="http://schemas.microsoft.com/office/drawing/2014/main" id="{DBE7CE1D-1C68-E917-336A-9E99212A6A30}"/>
                  </a:ext>
                </a:extLst>
              </p:cNvPr>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nvGrpSpPr>
            <p:cNvPr id="47" name="Group 14">
              <a:extLst>
                <a:ext uri="{FF2B5EF4-FFF2-40B4-BE49-F238E27FC236}">
                  <a16:creationId xmlns:a16="http://schemas.microsoft.com/office/drawing/2014/main" id="{E42AD5BF-CFB1-BBD4-0010-E8F667AE2C4B}"/>
                </a:ext>
              </a:extLst>
            </p:cNvPr>
            <p:cNvGrpSpPr/>
            <p:nvPr/>
          </p:nvGrpSpPr>
          <p:grpSpPr>
            <a:xfrm>
              <a:off x="11215047" y="844748"/>
              <a:ext cx="2451508" cy="2451498"/>
              <a:chOff x="-39506" y="57765"/>
              <a:chExt cx="6350000" cy="6349975"/>
            </a:xfrm>
            <a:blipFill>
              <a:blip r:embed="rId10"/>
              <a:stretch>
                <a:fillRect/>
              </a:stretch>
            </a:blipFill>
          </p:grpSpPr>
          <p:sp>
            <p:nvSpPr>
              <p:cNvPr id="48" name="Freeform 15">
                <a:extLst>
                  <a:ext uri="{FF2B5EF4-FFF2-40B4-BE49-F238E27FC236}">
                    <a16:creationId xmlns:a16="http://schemas.microsoft.com/office/drawing/2014/main" id="{5CF70565-F0C5-4372-04EF-C628C09D55D5}"/>
                  </a:ext>
                </a:extLst>
              </p:cNvPr>
              <p:cNvSpPr/>
              <p:nvPr/>
            </p:nvSpPr>
            <p:spPr>
              <a:xfrm>
                <a:off x="-39506" y="57765"/>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p:spPr>
            <p:txBody>
              <a:bodyPr/>
              <a:lstStyle/>
              <a:p>
                <a:endParaRPr lang="en-US"/>
              </a:p>
            </p:txBody>
          </p:sp>
        </p:grpSp>
      </p:grpSp>
      <p:grpSp>
        <p:nvGrpSpPr>
          <p:cNvPr id="51" name="Group 12">
            <a:extLst>
              <a:ext uri="{FF2B5EF4-FFF2-40B4-BE49-F238E27FC236}">
                <a16:creationId xmlns:a16="http://schemas.microsoft.com/office/drawing/2014/main" id="{8195906F-6650-74F8-ABE8-B0562F77002C}"/>
              </a:ext>
            </a:extLst>
          </p:cNvPr>
          <p:cNvGrpSpPr/>
          <p:nvPr/>
        </p:nvGrpSpPr>
        <p:grpSpPr>
          <a:xfrm>
            <a:off x="7202899" y="4626589"/>
            <a:ext cx="606231" cy="699255"/>
            <a:chOff x="-102001" y="47625"/>
            <a:chExt cx="838601" cy="967281"/>
          </a:xfrm>
        </p:grpSpPr>
        <p:sp>
          <p:nvSpPr>
            <p:cNvPr id="52" name="Freeform 13">
              <a:extLst>
                <a:ext uri="{FF2B5EF4-FFF2-40B4-BE49-F238E27FC236}">
                  <a16:creationId xmlns:a16="http://schemas.microsoft.com/office/drawing/2014/main" id="{A1840BCE-2041-F0D3-16C4-66EEAAAE0B14}"/>
                </a:ext>
              </a:extLst>
            </p:cNvPr>
            <p:cNvSpPr/>
            <p:nvPr/>
          </p:nvSpPr>
          <p:spPr>
            <a:xfrm>
              <a:off x="-102001" y="202107"/>
              <a:ext cx="812799" cy="8127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txBody>
            <a:bodyPr/>
            <a:lstStyle/>
            <a:p>
              <a:endParaRPr lang="en-US"/>
            </a:p>
          </p:txBody>
        </p:sp>
        <p:sp>
          <p:nvSpPr>
            <p:cNvPr id="53" name="TextBox 14">
              <a:extLst>
                <a:ext uri="{FF2B5EF4-FFF2-40B4-BE49-F238E27FC236}">
                  <a16:creationId xmlns:a16="http://schemas.microsoft.com/office/drawing/2014/main" id="{632AC704-222E-D46A-D34F-B92F6362C93F}"/>
                </a:ext>
              </a:extLst>
            </p:cNvPr>
            <p:cNvSpPr txBox="1"/>
            <p:nvPr/>
          </p:nvSpPr>
          <p:spPr>
            <a:xfrm>
              <a:off x="76200" y="47625"/>
              <a:ext cx="660400" cy="688975"/>
            </a:xfrm>
            <a:prstGeom prst="rect">
              <a:avLst/>
            </a:prstGeom>
          </p:spPr>
          <p:txBody>
            <a:bodyPr lIns="27270" tIns="27270" rIns="27270" bIns="27270" rtlCol="0" anchor="ctr"/>
            <a:lstStyle/>
            <a:p>
              <a:pPr algn="ctr">
                <a:lnSpc>
                  <a:spcPts val="1427"/>
                </a:lnSpc>
              </a:pPr>
              <a:endParaRPr/>
            </a:p>
          </p:txBody>
        </p:sp>
      </p:grpSp>
      <p:sp>
        <p:nvSpPr>
          <p:cNvPr id="54" name="Freeform 15">
            <a:extLst>
              <a:ext uri="{FF2B5EF4-FFF2-40B4-BE49-F238E27FC236}">
                <a16:creationId xmlns:a16="http://schemas.microsoft.com/office/drawing/2014/main" id="{8123493A-36EF-8CD5-4005-06010A2C5018}"/>
              </a:ext>
            </a:extLst>
          </p:cNvPr>
          <p:cNvSpPr/>
          <p:nvPr/>
        </p:nvSpPr>
        <p:spPr>
          <a:xfrm>
            <a:off x="7290055" y="4880629"/>
            <a:ext cx="383217" cy="290766"/>
          </a:xfrm>
          <a:custGeom>
            <a:avLst/>
            <a:gdLst/>
            <a:ahLst/>
            <a:cxnLst/>
            <a:rect l="l" t="t" r="r" b="b"/>
            <a:pathLst>
              <a:path w="383217" h="290766">
                <a:moveTo>
                  <a:pt x="0" y="0"/>
                </a:moveTo>
                <a:lnTo>
                  <a:pt x="383217" y="0"/>
                </a:lnTo>
                <a:lnTo>
                  <a:pt x="383217" y="290766"/>
                </a:lnTo>
                <a:lnTo>
                  <a:pt x="0" y="290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5" name="TextBox 26">
            <a:extLst>
              <a:ext uri="{FF2B5EF4-FFF2-40B4-BE49-F238E27FC236}">
                <a16:creationId xmlns:a16="http://schemas.microsoft.com/office/drawing/2014/main" id="{BD16DF5A-D5CB-2B59-7E7F-1977FDBE1233}"/>
              </a:ext>
            </a:extLst>
          </p:cNvPr>
          <p:cNvSpPr txBox="1"/>
          <p:nvPr/>
        </p:nvSpPr>
        <p:spPr>
          <a:xfrm>
            <a:off x="6776235" y="5361691"/>
            <a:ext cx="7326164" cy="352084"/>
          </a:xfrm>
          <a:prstGeom prst="rect">
            <a:avLst/>
          </a:prstGeom>
        </p:spPr>
        <p:txBody>
          <a:bodyPr wrap="square" lIns="0" tIns="0" rIns="0" bIns="0" rtlCol="0" anchor="t">
            <a:spAutoFit/>
          </a:bodyPr>
          <a:lstStyle/>
          <a:p>
            <a:pPr>
              <a:lnSpc>
                <a:spcPts val="2943"/>
              </a:lnSpc>
              <a:spcBef>
                <a:spcPct val="0"/>
              </a:spcBef>
            </a:pPr>
            <a:r>
              <a:rPr lang="en-US" sz="2000">
                <a:solidFill>
                  <a:srgbClr val="FFFFFF"/>
                </a:solidFill>
                <a:latin typeface="Helios Extended"/>
              </a:rPr>
              <a:t>www.linkedin.com/in/abhays9217/</a:t>
            </a:r>
          </a:p>
        </p:txBody>
      </p:sp>
      <p:sp>
        <p:nvSpPr>
          <p:cNvPr id="56" name="TextBox 27">
            <a:extLst>
              <a:ext uri="{FF2B5EF4-FFF2-40B4-BE49-F238E27FC236}">
                <a16:creationId xmlns:a16="http://schemas.microsoft.com/office/drawing/2014/main" id="{1B881326-0703-A18A-FEDE-39068B963E2A}"/>
              </a:ext>
            </a:extLst>
          </p:cNvPr>
          <p:cNvSpPr txBox="1"/>
          <p:nvPr/>
        </p:nvSpPr>
        <p:spPr>
          <a:xfrm>
            <a:off x="7839700" y="4877049"/>
            <a:ext cx="4303677" cy="342979"/>
          </a:xfrm>
          <a:prstGeom prst="rect">
            <a:avLst/>
          </a:prstGeom>
        </p:spPr>
        <p:txBody>
          <a:bodyPr wrap="square" lIns="0" tIns="0" rIns="0" bIns="0" rtlCol="0" anchor="t">
            <a:spAutoFit/>
          </a:bodyPr>
          <a:lstStyle/>
          <a:p>
            <a:pPr>
              <a:lnSpc>
                <a:spcPts val="2943"/>
              </a:lnSpc>
              <a:spcBef>
                <a:spcPct val="0"/>
              </a:spcBef>
            </a:pPr>
            <a:r>
              <a:rPr lang="en-US" sz="2000">
                <a:solidFill>
                  <a:srgbClr val="FFFFFF"/>
                </a:solidFill>
                <a:latin typeface="Helios Extended"/>
              </a:rPr>
              <a:t>abhays9217@gmail.com</a:t>
            </a:r>
          </a:p>
        </p:txBody>
      </p:sp>
      <p:pic>
        <p:nvPicPr>
          <p:cNvPr id="57" name="Picture 2" descr="Linkedin - Free social media icons">
            <a:extLst>
              <a:ext uri="{FF2B5EF4-FFF2-40B4-BE49-F238E27FC236}">
                <a16:creationId xmlns:a16="http://schemas.microsoft.com/office/drawing/2014/main" id="{96C0BF5D-DF38-37ED-69E3-5E01906831C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8836" y="5311406"/>
            <a:ext cx="477101" cy="477101"/>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27">
            <a:extLst>
              <a:ext uri="{FF2B5EF4-FFF2-40B4-BE49-F238E27FC236}">
                <a16:creationId xmlns:a16="http://schemas.microsoft.com/office/drawing/2014/main" id="{96095BFE-F08D-E960-FED6-27AF5F184854}"/>
              </a:ext>
            </a:extLst>
          </p:cNvPr>
          <p:cNvSpPr txBox="1"/>
          <p:nvPr/>
        </p:nvSpPr>
        <p:spPr>
          <a:xfrm>
            <a:off x="8189083" y="2798030"/>
            <a:ext cx="4303677" cy="352084"/>
          </a:xfrm>
          <a:prstGeom prst="rect">
            <a:avLst/>
          </a:prstGeom>
        </p:spPr>
        <p:txBody>
          <a:bodyPr wrap="square" lIns="0" tIns="0" rIns="0" bIns="0" rtlCol="0" anchor="t">
            <a:spAutoFit/>
          </a:bodyPr>
          <a:lstStyle/>
          <a:p>
            <a:pPr>
              <a:lnSpc>
                <a:spcPts val="2943"/>
              </a:lnSpc>
              <a:spcBef>
                <a:spcPct val="0"/>
              </a:spcBef>
            </a:pPr>
            <a:r>
              <a:rPr lang="en-US" sz="2400">
                <a:solidFill>
                  <a:srgbClr val="FFFFFF"/>
                </a:solidFill>
                <a:latin typeface="Helios Extended"/>
              </a:rPr>
              <a:t>Abhay Sharma</a:t>
            </a:r>
          </a:p>
        </p:txBody>
      </p:sp>
      <p:grpSp>
        <p:nvGrpSpPr>
          <p:cNvPr id="62" name="Group 6">
            <a:extLst>
              <a:ext uri="{FF2B5EF4-FFF2-40B4-BE49-F238E27FC236}">
                <a16:creationId xmlns:a16="http://schemas.microsoft.com/office/drawing/2014/main" id="{03AEBB15-38D5-7EB6-A4AD-C4A441BADA8E}"/>
              </a:ext>
            </a:extLst>
          </p:cNvPr>
          <p:cNvGrpSpPr/>
          <p:nvPr/>
        </p:nvGrpSpPr>
        <p:grpSpPr>
          <a:xfrm>
            <a:off x="2258877" y="5143500"/>
            <a:ext cx="1607050" cy="1499779"/>
            <a:chOff x="0" y="0"/>
            <a:chExt cx="812800" cy="812800"/>
          </a:xfrm>
        </p:grpSpPr>
        <p:sp>
          <p:nvSpPr>
            <p:cNvPr id="63" name="Freeform 7">
              <a:extLst>
                <a:ext uri="{FF2B5EF4-FFF2-40B4-BE49-F238E27FC236}">
                  <a16:creationId xmlns:a16="http://schemas.microsoft.com/office/drawing/2014/main" id="{15985ED9-CBBE-8B39-3C56-C49052537C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txBody>
            <a:bodyPr/>
            <a:lstStyle/>
            <a:p>
              <a:endParaRPr lang="en-US"/>
            </a:p>
          </p:txBody>
        </p:sp>
        <p:sp>
          <p:nvSpPr>
            <p:cNvPr id="2048" name="TextBox 8">
              <a:extLst>
                <a:ext uri="{FF2B5EF4-FFF2-40B4-BE49-F238E27FC236}">
                  <a16:creationId xmlns:a16="http://schemas.microsoft.com/office/drawing/2014/main" id="{D48B97F3-F756-BB55-042A-DDD8FF243999}"/>
                </a:ext>
              </a:extLst>
            </p:cNvPr>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nvGrpSpPr>
          <p:cNvPr id="2049" name="Group 9">
            <a:extLst>
              <a:ext uri="{FF2B5EF4-FFF2-40B4-BE49-F238E27FC236}">
                <a16:creationId xmlns:a16="http://schemas.microsoft.com/office/drawing/2014/main" id="{BD3436AE-AE99-8A86-17C8-30810059F981}"/>
              </a:ext>
            </a:extLst>
          </p:cNvPr>
          <p:cNvGrpSpPr/>
          <p:nvPr/>
        </p:nvGrpSpPr>
        <p:grpSpPr>
          <a:xfrm>
            <a:off x="2347217" y="5220028"/>
            <a:ext cx="1430371" cy="1327418"/>
            <a:chOff x="0" y="0"/>
            <a:chExt cx="6350000" cy="6349975"/>
          </a:xfrm>
          <a:blipFill dpi="0" rotWithShape="1">
            <a:blip r:embed="rId11"/>
            <a:srcRect/>
            <a:stretch>
              <a:fillRect l="-3000" r="-3000"/>
            </a:stretch>
          </a:blipFill>
        </p:grpSpPr>
        <p:sp>
          <p:nvSpPr>
            <p:cNvPr id="2051" name="Freeform 10">
              <a:extLst>
                <a:ext uri="{FF2B5EF4-FFF2-40B4-BE49-F238E27FC236}">
                  <a16:creationId xmlns:a16="http://schemas.microsoft.com/office/drawing/2014/main" id="{2B66DDAA-9B47-7B2B-5A59-1243F18B6134}"/>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p:spPr>
          <p:txBody>
            <a:bodyPr/>
            <a:lstStyle/>
            <a:p>
              <a:endParaRPr lang="en-US"/>
            </a:p>
          </p:txBody>
        </p:sp>
      </p:grpSp>
    </p:spTree>
    <p:extLst>
      <p:ext uri="{BB962C8B-B14F-4D97-AF65-F5344CB8AC3E}">
        <p14:creationId xmlns:p14="http://schemas.microsoft.com/office/powerpoint/2010/main" val="146525882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8CDA18-E8B6-457C-4F3F-9F289DABA7EB}"/>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10886D7C-325E-712C-DDB2-B18F8FFF52D9}"/>
              </a:ext>
            </a:extLst>
          </p:cNvPr>
          <p:cNvSpPr/>
          <p:nvPr/>
        </p:nvSpPr>
        <p:spPr>
          <a:xfrm>
            <a:off x="1094014" y="2385613"/>
            <a:ext cx="1494277" cy="0"/>
          </a:xfrm>
          <a:prstGeom prst="line">
            <a:avLst/>
          </a:prstGeom>
          <a:ln w="76200">
            <a:solidFill>
              <a:srgbClr val="1C3F6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40DDBE11-E874-435B-37A7-63C0A7FF5C14}"/>
              </a:ext>
            </a:extLst>
          </p:cNvPr>
          <p:cNvSpPr txBox="1"/>
          <p:nvPr/>
        </p:nvSpPr>
        <p:spPr>
          <a:xfrm>
            <a:off x="1028594" y="1275010"/>
            <a:ext cx="7163160" cy="1121461"/>
          </a:xfrm>
          <a:prstGeom prst="rect">
            <a:avLst/>
          </a:prstGeom>
        </p:spPr>
        <p:txBody>
          <a:bodyPr lIns="0" tIns="0" rIns="0" bIns="0" rtlCol="0" anchor="t">
            <a:spAutoFit/>
          </a:bodyPr>
          <a:lstStyle/>
          <a:p>
            <a:pPr>
              <a:lnSpc>
                <a:spcPts val="9470"/>
              </a:lnSpc>
            </a:pPr>
            <a:r>
              <a:rPr lang="en-US" sz="5400" dirty="0">
                <a:solidFill>
                  <a:srgbClr val="0B1320"/>
                </a:solidFill>
                <a:latin typeface="League Spartan"/>
              </a:rPr>
              <a:t>What is </a:t>
            </a:r>
            <a:r>
              <a:rPr lang="en-US" sz="5400" dirty="0" err="1">
                <a:solidFill>
                  <a:srgbClr val="0B1320"/>
                </a:solidFill>
                <a:latin typeface="League Spartan"/>
              </a:rPr>
              <a:t>BERTScore</a:t>
            </a:r>
            <a:r>
              <a:rPr lang="en-US" sz="5400" dirty="0">
                <a:solidFill>
                  <a:srgbClr val="0B1320"/>
                </a:solidFill>
                <a:latin typeface="League Spartan"/>
              </a:rPr>
              <a:t>?</a:t>
            </a:r>
          </a:p>
        </p:txBody>
      </p:sp>
      <p:grpSp>
        <p:nvGrpSpPr>
          <p:cNvPr id="22" name="Group 37">
            <a:extLst>
              <a:ext uri="{FF2B5EF4-FFF2-40B4-BE49-F238E27FC236}">
                <a16:creationId xmlns:a16="http://schemas.microsoft.com/office/drawing/2014/main" id="{EE7046A0-29DA-AD00-5A05-F0AB7D2AF62E}"/>
              </a:ext>
            </a:extLst>
          </p:cNvPr>
          <p:cNvGrpSpPr/>
          <p:nvPr/>
        </p:nvGrpSpPr>
        <p:grpSpPr>
          <a:xfrm>
            <a:off x="-1020273" y="0"/>
            <a:ext cx="11688273" cy="1303133"/>
            <a:chOff x="0" y="0"/>
            <a:chExt cx="3380667" cy="609600"/>
          </a:xfrm>
        </p:grpSpPr>
        <p:sp>
          <p:nvSpPr>
            <p:cNvPr id="23" name="Freeform 38">
              <a:extLst>
                <a:ext uri="{FF2B5EF4-FFF2-40B4-BE49-F238E27FC236}">
                  <a16:creationId xmlns:a16="http://schemas.microsoft.com/office/drawing/2014/main" id="{DF549B9F-50E2-7426-B009-D2117D090A2E}"/>
                </a:ext>
              </a:extLst>
            </p:cNvPr>
            <p:cNvSpPr/>
            <p:nvPr/>
          </p:nvSpPr>
          <p:spPr>
            <a:xfrm>
              <a:off x="0" y="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24" name="TextBox 39">
              <a:extLst>
                <a:ext uri="{FF2B5EF4-FFF2-40B4-BE49-F238E27FC236}">
                  <a16:creationId xmlns:a16="http://schemas.microsoft.com/office/drawing/2014/main" id="{636210C1-4500-C94F-25D4-3E2B5B31688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B3FA207B-A5C9-4A14-75F3-86C6946E6093}"/>
              </a:ext>
            </a:extLst>
          </p:cNvPr>
          <p:cNvSpPr txBox="1"/>
          <p:nvPr/>
        </p:nvSpPr>
        <p:spPr>
          <a:xfrm>
            <a:off x="1164446" y="563064"/>
            <a:ext cx="8512954" cy="446404"/>
          </a:xfrm>
          <a:prstGeom prst="rect">
            <a:avLst/>
          </a:prstGeom>
        </p:spPr>
        <p:txBody>
          <a:bodyPr wrap="square" lIns="0" tIns="0" rIns="0" bIns="0" rtlCol="0" anchor="t">
            <a:spAutoFit/>
          </a:bodyPr>
          <a:lstStyle/>
          <a:p>
            <a:pPr>
              <a:lnSpc>
                <a:spcPts val="3319"/>
              </a:lnSpc>
            </a:pPr>
            <a:r>
              <a:rPr lang="en-US" sz="4000" dirty="0" err="1">
                <a:solidFill>
                  <a:srgbClr val="FFFFFF"/>
                </a:solidFill>
                <a:latin typeface="Helios Extended Bold"/>
              </a:rPr>
              <a:t>BERTScore</a:t>
            </a:r>
            <a:r>
              <a:rPr lang="en-US" sz="4000" dirty="0">
                <a:solidFill>
                  <a:srgbClr val="FFFFFF"/>
                </a:solidFill>
                <a:latin typeface="Helios Extended Bold"/>
              </a:rPr>
              <a:t> Introduction</a:t>
            </a:r>
          </a:p>
        </p:txBody>
      </p:sp>
      <p:sp>
        <p:nvSpPr>
          <p:cNvPr id="7" name="Slide Number Placeholder 42">
            <a:extLst>
              <a:ext uri="{FF2B5EF4-FFF2-40B4-BE49-F238E27FC236}">
                <a16:creationId xmlns:a16="http://schemas.microsoft.com/office/drawing/2014/main" id="{24C6E79F-735A-1085-2CD1-014DA5343CDA}"/>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3</a:t>
            </a:fld>
            <a:endParaRPr lang="en-US">
              <a:solidFill>
                <a:srgbClr val="0B1320"/>
              </a:solidFill>
            </a:endParaRPr>
          </a:p>
        </p:txBody>
      </p:sp>
      <p:pic>
        <p:nvPicPr>
          <p:cNvPr id="8" name="Picture 7" descr="A blue and red text on a black background&#10;&#10;Description automatically generated">
            <a:extLst>
              <a:ext uri="{FF2B5EF4-FFF2-40B4-BE49-F238E27FC236}">
                <a16:creationId xmlns:a16="http://schemas.microsoft.com/office/drawing/2014/main" id="{8A3DCF6C-0FDD-CBCF-BCB7-FEBE3097F7C6}"/>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9" name="Picture 2">
            <a:extLst>
              <a:ext uri="{FF2B5EF4-FFF2-40B4-BE49-F238E27FC236}">
                <a16:creationId xmlns:a16="http://schemas.microsoft.com/office/drawing/2014/main" id="{C3770A4B-AE3B-9419-9DD1-948B5DFD64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24509373-6662-9596-8E1F-8C60C2E83DB6}"/>
              </a:ext>
            </a:extLst>
          </p:cNvPr>
          <p:cNvSpPr txBox="1">
            <a:spLocks/>
          </p:cNvSpPr>
          <p:nvPr/>
        </p:nvSpPr>
        <p:spPr>
          <a:xfrm>
            <a:off x="925830" y="2763054"/>
            <a:ext cx="16423612" cy="1772414"/>
          </a:xfrm>
          <a:prstGeom prst="rect">
            <a:avLst/>
          </a:prstGeom>
        </p:spPr>
        <p:txBody>
          <a:bodyPr vert="horz" lIns="91440" tIns="45720" rIns="91440" bIns="45720" rtlCol="0" anchor="t">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5200" b="1" dirty="0">
                <a:ea typeface="Calibri"/>
                <a:cs typeface="Calibri"/>
              </a:rPr>
              <a:t>Definition:</a:t>
            </a:r>
            <a:r>
              <a:rPr lang="en-US" sz="5200" dirty="0">
                <a:ea typeface="Calibri"/>
                <a:cs typeface="Calibri"/>
              </a:rPr>
              <a:t> </a:t>
            </a:r>
            <a:r>
              <a:rPr lang="en-US" sz="4400" dirty="0">
                <a:ea typeface="Calibri"/>
                <a:cs typeface="Calibri"/>
              </a:rPr>
              <a:t>An emerging evaluation metric for evaluating the quality of text generation models for GPT, RAG and other new BLP/AI Techniques.</a:t>
            </a:r>
            <a:endParaRPr lang="en-US" sz="4400" b="1" u="sng" dirty="0">
              <a:ea typeface="Calibri"/>
              <a:cs typeface="Calibri"/>
            </a:endParaRPr>
          </a:p>
          <a:p>
            <a:pPr>
              <a:lnSpc>
                <a:spcPct val="150000"/>
              </a:lnSpc>
            </a:pPr>
            <a:endParaRPr lang="en-US" sz="4400" b="1" dirty="0">
              <a:ea typeface="Calibri"/>
              <a:cs typeface="Calibri"/>
            </a:endParaRPr>
          </a:p>
          <a:p>
            <a:pPr>
              <a:lnSpc>
                <a:spcPct val="150000"/>
              </a:lnSpc>
            </a:pPr>
            <a:endParaRPr lang="en-US" sz="4400" b="1" dirty="0">
              <a:ea typeface="Calibri"/>
              <a:cs typeface="Calibri"/>
            </a:endParaRPr>
          </a:p>
          <a:p>
            <a:pPr marL="571500" indent="-571500">
              <a:lnSpc>
                <a:spcPct val="150000"/>
              </a:lnSpc>
              <a:buFont typeface="Arial"/>
              <a:buChar char="•"/>
            </a:pPr>
            <a:endParaRPr lang="en-US" sz="4400" dirty="0">
              <a:ea typeface="Calibri"/>
              <a:cs typeface="Calibri"/>
            </a:endParaRPr>
          </a:p>
          <a:p>
            <a:endParaRPr lang="en-US" dirty="0">
              <a:ea typeface="Calibri"/>
              <a:cs typeface="Calibri"/>
            </a:endParaRPr>
          </a:p>
        </p:txBody>
      </p:sp>
      <p:sp>
        <p:nvSpPr>
          <p:cNvPr id="3" name="Content Placeholder 2">
            <a:extLst>
              <a:ext uri="{FF2B5EF4-FFF2-40B4-BE49-F238E27FC236}">
                <a16:creationId xmlns:a16="http://schemas.microsoft.com/office/drawing/2014/main" id="{5745A424-EDAA-4559-E6A2-15E0684D7611}"/>
              </a:ext>
            </a:extLst>
          </p:cNvPr>
          <p:cNvSpPr txBox="1">
            <a:spLocks/>
          </p:cNvSpPr>
          <p:nvPr/>
        </p:nvSpPr>
        <p:spPr>
          <a:xfrm>
            <a:off x="910190" y="4555936"/>
            <a:ext cx="16423612" cy="1772414"/>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4000" b="1" dirty="0">
                <a:ea typeface="Calibri"/>
                <a:cs typeface="Calibri"/>
              </a:rPr>
              <a:t>Purpose: Importance of Translation and Quality of Text Comparisons</a:t>
            </a:r>
          </a:p>
          <a:p>
            <a:pPr>
              <a:lnSpc>
                <a:spcPct val="150000"/>
              </a:lnSpc>
            </a:pPr>
            <a:endParaRPr lang="en-US" sz="4400" b="1" dirty="0">
              <a:ea typeface="Calibri"/>
              <a:cs typeface="Calibri"/>
            </a:endParaRPr>
          </a:p>
          <a:p>
            <a:pPr>
              <a:lnSpc>
                <a:spcPct val="150000"/>
              </a:lnSpc>
            </a:pPr>
            <a:endParaRPr lang="en-US" sz="4400" b="1" dirty="0">
              <a:ea typeface="Calibri"/>
              <a:cs typeface="Calibri"/>
            </a:endParaRPr>
          </a:p>
          <a:p>
            <a:pPr marL="571500" indent="-571500">
              <a:lnSpc>
                <a:spcPct val="150000"/>
              </a:lnSpc>
              <a:buFont typeface="Arial"/>
              <a:buChar char="•"/>
            </a:pPr>
            <a:endParaRPr lang="en-US" sz="4400" dirty="0">
              <a:ea typeface="Calibri"/>
              <a:cs typeface="Calibri"/>
            </a:endParaRPr>
          </a:p>
          <a:p>
            <a:endParaRPr lang="en-US" dirty="0">
              <a:ea typeface="Calibri"/>
              <a:cs typeface="Calibri"/>
            </a:endParaRPr>
          </a:p>
        </p:txBody>
      </p:sp>
      <p:pic>
        <p:nvPicPr>
          <p:cNvPr id="1026" name="Picture 2" descr="The Importance of Being Ernie (and Bert) - Macmillan">
            <a:extLst>
              <a:ext uri="{FF2B5EF4-FFF2-40B4-BE49-F238E27FC236}">
                <a16:creationId xmlns:a16="http://schemas.microsoft.com/office/drawing/2014/main" id="{91432EBA-5084-12A3-09D7-A89766E320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923" y="-34479"/>
            <a:ext cx="1330080" cy="13031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ly Bible PNG Image - PurePNG | Free transparent CC0 PNG Image Library">
            <a:extLst>
              <a:ext uri="{FF2B5EF4-FFF2-40B4-BE49-F238E27FC236}">
                <a16:creationId xmlns:a16="http://schemas.microsoft.com/office/drawing/2014/main" id="{CA1BADD4-BA7D-C4D4-D814-131F2B263D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684839" y="4617929"/>
            <a:ext cx="1605834" cy="82657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213A6EA8-71F5-381F-562B-8247D5E37CCF}"/>
              </a:ext>
            </a:extLst>
          </p:cNvPr>
          <p:cNvSpPr txBox="1">
            <a:spLocks/>
          </p:cNvSpPr>
          <p:nvPr/>
        </p:nvSpPr>
        <p:spPr>
          <a:xfrm>
            <a:off x="910190" y="5638417"/>
            <a:ext cx="16423612" cy="3254474"/>
          </a:xfrm>
          <a:prstGeom prst="rect">
            <a:avLst/>
          </a:prstGeom>
        </p:spPr>
        <p:txBody>
          <a:bodyPr vert="horz" lIns="91440" tIns="45720" rIns="91440" bIns="45720" rtlCol="0" anchor="t">
            <a:normAutofit fontScale="5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7000" dirty="0">
                <a:ea typeface="Calibri"/>
                <a:cs typeface="Calibri"/>
              </a:rPr>
              <a:t>Example: We will highlight the measure of semantic similarity in crucial applications such as Bible translation and accuracy in using the first Book of Joshua in ESV (English Standard Version), CEV (Contemporary Version), and GPT-4 generated contemporary version on ESV to see how well it does.</a:t>
            </a:r>
          </a:p>
          <a:p>
            <a:pPr>
              <a:lnSpc>
                <a:spcPct val="150000"/>
              </a:lnSpc>
            </a:pPr>
            <a:endParaRPr lang="en-US" sz="4400" b="1" dirty="0">
              <a:ea typeface="Calibri"/>
              <a:cs typeface="Calibri"/>
            </a:endParaRPr>
          </a:p>
          <a:p>
            <a:pPr>
              <a:lnSpc>
                <a:spcPct val="150000"/>
              </a:lnSpc>
            </a:pPr>
            <a:endParaRPr lang="en-US" sz="4400" b="1" dirty="0">
              <a:ea typeface="Calibri"/>
              <a:cs typeface="Calibri"/>
            </a:endParaRPr>
          </a:p>
          <a:p>
            <a:pPr marL="571500" indent="-571500">
              <a:lnSpc>
                <a:spcPct val="150000"/>
              </a:lnSpc>
              <a:buFont typeface="Arial"/>
              <a:buChar char="•"/>
            </a:pPr>
            <a:endParaRPr lang="en-US" sz="4400"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98808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51619F-841B-8154-2315-96AF51605807}"/>
            </a:ext>
          </a:extLst>
        </p:cNvPr>
        <p:cNvGrpSpPr/>
        <p:nvPr/>
      </p:nvGrpSpPr>
      <p:grpSpPr>
        <a:xfrm>
          <a:off x="0" y="0"/>
          <a:ext cx="0" cy="0"/>
          <a:chOff x="0" y="0"/>
          <a:chExt cx="0" cy="0"/>
        </a:xfrm>
      </p:grpSpPr>
      <p:grpSp>
        <p:nvGrpSpPr>
          <p:cNvPr id="22" name="Group 37">
            <a:extLst>
              <a:ext uri="{FF2B5EF4-FFF2-40B4-BE49-F238E27FC236}">
                <a16:creationId xmlns:a16="http://schemas.microsoft.com/office/drawing/2014/main" id="{969979CD-C81E-0220-D9E4-9E0F1C727F29}"/>
              </a:ext>
            </a:extLst>
          </p:cNvPr>
          <p:cNvGrpSpPr/>
          <p:nvPr/>
        </p:nvGrpSpPr>
        <p:grpSpPr>
          <a:xfrm>
            <a:off x="-659833" y="-159768"/>
            <a:ext cx="11127308" cy="1445663"/>
            <a:chOff x="0" y="-66675"/>
            <a:chExt cx="3570499" cy="676275"/>
          </a:xfrm>
          <a:solidFill>
            <a:srgbClr val="1C3F60"/>
          </a:solidFill>
        </p:grpSpPr>
        <p:sp>
          <p:nvSpPr>
            <p:cNvPr id="23" name="Freeform 38">
              <a:extLst>
                <a:ext uri="{FF2B5EF4-FFF2-40B4-BE49-F238E27FC236}">
                  <a16:creationId xmlns:a16="http://schemas.microsoft.com/office/drawing/2014/main" id="{9A1F063F-EFC9-6827-1849-A51612FA0953}"/>
                </a:ext>
              </a:extLst>
            </p:cNvPr>
            <p:cNvSpPr/>
            <p:nvPr/>
          </p:nvSpPr>
          <p:spPr>
            <a:xfrm>
              <a:off x="0" y="0"/>
              <a:ext cx="3570499"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grpFill/>
          </p:spPr>
          <p:txBody>
            <a:bodyPr/>
            <a:lstStyle/>
            <a:p>
              <a:endParaRPr lang="en-US"/>
            </a:p>
          </p:txBody>
        </p:sp>
        <p:sp>
          <p:nvSpPr>
            <p:cNvPr id="24" name="TextBox 39">
              <a:extLst>
                <a:ext uri="{FF2B5EF4-FFF2-40B4-BE49-F238E27FC236}">
                  <a16:creationId xmlns:a16="http://schemas.microsoft.com/office/drawing/2014/main" id="{E02429BC-31B7-5FAE-285B-9C4817898142}"/>
                </a:ext>
              </a:extLst>
            </p:cNvPr>
            <p:cNvSpPr txBox="1"/>
            <p:nvPr/>
          </p:nvSpPr>
          <p:spPr>
            <a:xfrm>
              <a:off x="101600" y="-66675"/>
              <a:ext cx="3177467" cy="676275"/>
            </a:xfrm>
            <a:prstGeom prst="rect">
              <a:avLst/>
            </a:prstGeom>
            <a:grpFill/>
          </p:spPr>
          <p:txBody>
            <a:bodyPr lIns="50800" tIns="50800" rIns="50800" bIns="50800" rtlCol="0" anchor="ctr"/>
            <a:lstStyle/>
            <a:p>
              <a:pPr algn="ctr">
                <a:lnSpc>
                  <a:spcPts val="3319"/>
                </a:lnSpc>
              </a:pPr>
              <a:endParaRPr dirty="0"/>
            </a:p>
          </p:txBody>
        </p:sp>
      </p:grpSp>
      <p:sp>
        <p:nvSpPr>
          <p:cNvPr id="26" name="TextBox 45">
            <a:extLst>
              <a:ext uri="{FF2B5EF4-FFF2-40B4-BE49-F238E27FC236}">
                <a16:creationId xmlns:a16="http://schemas.microsoft.com/office/drawing/2014/main" id="{E3EBBA22-DBB0-67EC-C603-AE07412D0207}"/>
              </a:ext>
            </a:extLst>
          </p:cNvPr>
          <p:cNvSpPr txBox="1"/>
          <p:nvPr/>
        </p:nvSpPr>
        <p:spPr>
          <a:xfrm>
            <a:off x="1500404" y="513270"/>
            <a:ext cx="8512954" cy="459293"/>
          </a:xfrm>
          <a:prstGeom prst="rect">
            <a:avLst/>
          </a:prstGeom>
        </p:spPr>
        <p:txBody>
          <a:bodyPr wrap="square" lIns="0" tIns="0" rIns="0" bIns="0" rtlCol="0" anchor="t">
            <a:spAutoFit/>
          </a:bodyPr>
          <a:lstStyle/>
          <a:p>
            <a:pPr>
              <a:lnSpc>
                <a:spcPts val="3319"/>
              </a:lnSpc>
            </a:pPr>
            <a:r>
              <a:rPr lang="en-US" sz="4400" dirty="0" err="1">
                <a:solidFill>
                  <a:srgbClr val="FFFFFF"/>
                </a:solidFill>
                <a:latin typeface="Helios Extended Bold"/>
              </a:rPr>
              <a:t>BERTScore</a:t>
            </a:r>
            <a:r>
              <a:rPr lang="en-US" sz="4400" dirty="0">
                <a:solidFill>
                  <a:srgbClr val="FFFFFF"/>
                </a:solidFill>
                <a:latin typeface="Helios Extended Bold"/>
              </a:rPr>
              <a:t> Architecture</a:t>
            </a:r>
          </a:p>
        </p:txBody>
      </p:sp>
      <p:sp>
        <p:nvSpPr>
          <p:cNvPr id="2" name="Slide Number Placeholder 42">
            <a:extLst>
              <a:ext uri="{FF2B5EF4-FFF2-40B4-BE49-F238E27FC236}">
                <a16:creationId xmlns:a16="http://schemas.microsoft.com/office/drawing/2014/main" id="{CEE57DF8-4CFE-A644-7900-30269EF3C8D6}"/>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4</a:t>
            </a:fld>
            <a:endParaRPr lang="en-US">
              <a:solidFill>
                <a:srgbClr val="0B1320"/>
              </a:solidFill>
            </a:endParaRPr>
          </a:p>
        </p:txBody>
      </p:sp>
      <p:pic>
        <p:nvPicPr>
          <p:cNvPr id="7" name="Picture 6" descr="A blue and red text on a black background&#10;&#10;Description automatically generated">
            <a:extLst>
              <a:ext uri="{FF2B5EF4-FFF2-40B4-BE49-F238E27FC236}">
                <a16:creationId xmlns:a16="http://schemas.microsoft.com/office/drawing/2014/main" id="{F8FA3E2F-5D89-0EB1-9A28-320637843AB4}"/>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8" name="Picture 2">
            <a:extLst>
              <a:ext uri="{FF2B5EF4-FFF2-40B4-BE49-F238E27FC236}">
                <a16:creationId xmlns:a16="http://schemas.microsoft.com/office/drawing/2014/main" id="{4577195B-87F9-F311-5573-6724C4CCC0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A4A400D-039B-9303-C8AC-5F14040A21D7}"/>
              </a:ext>
            </a:extLst>
          </p:cNvPr>
          <p:cNvPicPr>
            <a:picLocks noChangeAspect="1"/>
          </p:cNvPicPr>
          <p:nvPr/>
        </p:nvPicPr>
        <p:blipFill>
          <a:blip r:embed="rId5"/>
          <a:stretch>
            <a:fillRect/>
          </a:stretch>
        </p:blipFill>
        <p:spPr>
          <a:xfrm>
            <a:off x="489150" y="1605869"/>
            <a:ext cx="17650593" cy="4600247"/>
          </a:xfrm>
          <a:prstGeom prst="rect">
            <a:avLst/>
          </a:prstGeom>
        </p:spPr>
      </p:pic>
      <p:pic>
        <p:nvPicPr>
          <p:cNvPr id="12" name="Graphic 11" descr="Workflow with solid fill">
            <a:extLst>
              <a:ext uri="{FF2B5EF4-FFF2-40B4-BE49-F238E27FC236}">
                <a16:creationId xmlns:a16="http://schemas.microsoft.com/office/drawing/2014/main" id="{B1E3FF9B-21FB-F4E0-F2E5-CD2677A2EC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764" y="160961"/>
            <a:ext cx="914400" cy="914400"/>
          </a:xfrm>
          <a:prstGeom prst="rect">
            <a:avLst/>
          </a:prstGeom>
        </p:spPr>
      </p:pic>
      <p:sp>
        <p:nvSpPr>
          <p:cNvPr id="13" name="Content Placeholder 2">
            <a:extLst>
              <a:ext uri="{FF2B5EF4-FFF2-40B4-BE49-F238E27FC236}">
                <a16:creationId xmlns:a16="http://schemas.microsoft.com/office/drawing/2014/main" id="{1004DE5C-39AF-EA13-AF68-E66F796E854F}"/>
              </a:ext>
            </a:extLst>
          </p:cNvPr>
          <p:cNvSpPr txBox="1">
            <a:spLocks/>
          </p:cNvSpPr>
          <p:nvPr/>
        </p:nvSpPr>
        <p:spPr>
          <a:xfrm>
            <a:off x="744964" y="5990352"/>
            <a:ext cx="16423612" cy="3254474"/>
          </a:xfrm>
          <a:prstGeom prst="rect">
            <a:avLst/>
          </a:prstGeom>
        </p:spPr>
        <p:txBody>
          <a:bodyPr vert="horz" lIns="91440" tIns="45720" rIns="91440" bIns="45720" rtlCol="0" anchor="t">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3200" b="1" dirty="0">
                <a:ea typeface="Calibri"/>
                <a:cs typeface="Calibri"/>
              </a:rPr>
              <a:t>Contextual Embeddings: </a:t>
            </a:r>
            <a:r>
              <a:rPr lang="en-US" sz="3200" dirty="0">
                <a:ea typeface="Calibri"/>
                <a:cs typeface="Calibri"/>
              </a:rPr>
              <a:t>BERT generates embeddings that has a deep </a:t>
            </a:r>
            <a:r>
              <a:rPr lang="en-US" sz="3200" dirty="0" err="1">
                <a:ea typeface="Calibri"/>
                <a:cs typeface="Calibri"/>
              </a:rPr>
              <a:t>contextualizaed</a:t>
            </a:r>
            <a:r>
              <a:rPr lang="en-US" sz="3200" dirty="0">
                <a:ea typeface="Calibri"/>
                <a:cs typeface="Calibri"/>
              </a:rPr>
              <a:t> word representation to capture characteristic of words such as syntax and semantics and how they are different across contexts.</a:t>
            </a:r>
          </a:p>
          <a:p>
            <a:pPr>
              <a:lnSpc>
                <a:spcPct val="150000"/>
              </a:lnSpc>
            </a:pPr>
            <a:r>
              <a:rPr lang="en-US" sz="3200" b="1" dirty="0">
                <a:ea typeface="Calibri"/>
                <a:cs typeface="Calibri"/>
              </a:rPr>
              <a:t>Cosine Similarity (Pairwise &amp; Maximum): </a:t>
            </a:r>
            <a:r>
              <a:rPr lang="en-US" sz="3200" dirty="0" err="1">
                <a:ea typeface="Calibri"/>
                <a:cs typeface="Calibri"/>
              </a:rPr>
              <a:t>BERTScore</a:t>
            </a:r>
            <a:r>
              <a:rPr lang="en-US" sz="3200" dirty="0">
                <a:ea typeface="Calibri"/>
                <a:cs typeface="Calibri"/>
              </a:rPr>
              <a:t> calculates the cosine similarity between embeddings of tokens and the source text, evaluating how closely the meanings align.</a:t>
            </a:r>
          </a:p>
          <a:p>
            <a:pPr>
              <a:lnSpc>
                <a:spcPct val="150000"/>
              </a:lnSpc>
            </a:pPr>
            <a:endParaRPr lang="en-US" sz="4400" b="1" dirty="0">
              <a:ea typeface="Calibri"/>
              <a:cs typeface="Calibri"/>
            </a:endParaRPr>
          </a:p>
          <a:p>
            <a:pPr>
              <a:lnSpc>
                <a:spcPct val="150000"/>
              </a:lnSpc>
            </a:pPr>
            <a:endParaRPr lang="en-US" sz="4400" b="1" dirty="0">
              <a:ea typeface="Calibri"/>
              <a:cs typeface="Calibri"/>
            </a:endParaRPr>
          </a:p>
          <a:p>
            <a:pPr marL="571500" indent="-571500">
              <a:lnSpc>
                <a:spcPct val="150000"/>
              </a:lnSpc>
              <a:buFont typeface="Arial"/>
              <a:buChar char="•"/>
            </a:pPr>
            <a:endParaRPr lang="en-US" sz="4400"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8502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53D106E-6E97-A9B8-5944-8F8D50A49D65}"/>
              </a:ext>
            </a:extLst>
          </p:cNvPr>
          <p:cNvSpPr/>
          <p:nvPr/>
        </p:nvSpPr>
        <p:spPr>
          <a:xfrm>
            <a:off x="1028700" y="3086100"/>
            <a:ext cx="1494277" cy="0"/>
          </a:xfrm>
          <a:prstGeom prst="line">
            <a:avLst/>
          </a:prstGeom>
          <a:ln w="76200">
            <a:solidFill>
              <a:srgbClr val="FF000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F52331D1-F4A0-EF05-FE8E-60E8D502E336}"/>
              </a:ext>
            </a:extLst>
          </p:cNvPr>
          <p:cNvSpPr txBox="1"/>
          <p:nvPr/>
        </p:nvSpPr>
        <p:spPr>
          <a:xfrm>
            <a:off x="1028700" y="1727094"/>
            <a:ext cx="14992182"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Extracting Understanding from Messages</a:t>
            </a:r>
          </a:p>
        </p:txBody>
      </p:sp>
      <p:grpSp>
        <p:nvGrpSpPr>
          <p:cNvPr id="22" name="Group 37">
            <a:extLst>
              <a:ext uri="{FF2B5EF4-FFF2-40B4-BE49-F238E27FC236}">
                <a16:creationId xmlns:a16="http://schemas.microsoft.com/office/drawing/2014/main" id="{A841080A-DE04-D136-7154-130277175AF4}"/>
              </a:ext>
            </a:extLst>
          </p:cNvPr>
          <p:cNvGrpSpPr/>
          <p:nvPr/>
        </p:nvGrpSpPr>
        <p:grpSpPr>
          <a:xfrm>
            <a:off x="-2623828" y="-307027"/>
            <a:ext cx="13601994" cy="1514762"/>
            <a:chOff x="101600" y="-66675"/>
            <a:chExt cx="3929990" cy="708599"/>
          </a:xfrm>
        </p:grpSpPr>
        <p:sp>
          <p:nvSpPr>
            <p:cNvPr id="23" name="Freeform 38">
              <a:extLst>
                <a:ext uri="{FF2B5EF4-FFF2-40B4-BE49-F238E27FC236}">
                  <a16:creationId xmlns:a16="http://schemas.microsoft.com/office/drawing/2014/main" id="{47C376D3-694A-C85B-03E1-7C5A51DF274B}"/>
                </a:ext>
              </a:extLst>
            </p:cNvPr>
            <p:cNvSpPr/>
            <p:nvPr/>
          </p:nvSpPr>
          <p:spPr>
            <a:xfrm>
              <a:off x="650923" y="32324"/>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dirty="0"/>
            </a:p>
          </p:txBody>
        </p:sp>
        <p:sp>
          <p:nvSpPr>
            <p:cNvPr id="24" name="TextBox 39">
              <a:extLst>
                <a:ext uri="{FF2B5EF4-FFF2-40B4-BE49-F238E27FC236}">
                  <a16:creationId xmlns:a16="http://schemas.microsoft.com/office/drawing/2014/main" id="{AE22EEF9-C3F7-9D4D-73BA-BB73CA72D35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1716C2FF-E14D-D213-D80E-FD582E530997}"/>
              </a:ext>
            </a:extLst>
          </p:cNvPr>
          <p:cNvSpPr txBox="1"/>
          <p:nvPr/>
        </p:nvSpPr>
        <p:spPr>
          <a:xfrm>
            <a:off x="2418444" y="430936"/>
            <a:ext cx="9152284" cy="446404"/>
          </a:xfrm>
          <a:prstGeom prst="rect">
            <a:avLst/>
          </a:prstGeom>
        </p:spPr>
        <p:txBody>
          <a:bodyPr wrap="square" lIns="0" tIns="0" rIns="0" bIns="0" rtlCol="0" anchor="t">
            <a:spAutoFit/>
          </a:bodyPr>
          <a:lstStyle/>
          <a:p>
            <a:pPr>
              <a:lnSpc>
                <a:spcPts val="3319"/>
              </a:lnSpc>
            </a:pPr>
            <a:r>
              <a:rPr lang="en-US" sz="4000" dirty="0">
                <a:solidFill>
                  <a:srgbClr val="FFFFFF"/>
                </a:solidFill>
                <a:latin typeface="Helios Extended Bold"/>
              </a:rPr>
              <a:t>Reference &amp; Candidate</a:t>
            </a:r>
          </a:p>
        </p:txBody>
      </p:sp>
      <p:sp>
        <p:nvSpPr>
          <p:cNvPr id="7" name="TextBox 6">
            <a:extLst>
              <a:ext uri="{FF2B5EF4-FFF2-40B4-BE49-F238E27FC236}">
                <a16:creationId xmlns:a16="http://schemas.microsoft.com/office/drawing/2014/main" id="{75CD2FDE-8839-E37E-52BA-AED19902CEFD}"/>
              </a:ext>
            </a:extLst>
          </p:cNvPr>
          <p:cNvSpPr txBox="1"/>
          <p:nvPr/>
        </p:nvSpPr>
        <p:spPr>
          <a:xfrm>
            <a:off x="1152608" y="3181993"/>
            <a:ext cx="16676986" cy="707886"/>
          </a:xfrm>
          <a:prstGeom prst="rect">
            <a:avLst/>
          </a:prstGeom>
          <a:noFill/>
        </p:spPr>
        <p:txBody>
          <a:bodyPr wrap="square" rtlCol="0">
            <a:spAutoFit/>
          </a:bodyPr>
          <a:lstStyle/>
          <a:p>
            <a:r>
              <a:rPr lang="en-US" sz="4000" b="1"/>
              <a:t>Assumption: Context of abnormal data is different than that of normal data</a:t>
            </a:r>
          </a:p>
        </p:txBody>
      </p:sp>
      <p:sp>
        <p:nvSpPr>
          <p:cNvPr id="8" name="TextBox 7">
            <a:extLst>
              <a:ext uri="{FF2B5EF4-FFF2-40B4-BE49-F238E27FC236}">
                <a16:creationId xmlns:a16="http://schemas.microsoft.com/office/drawing/2014/main" id="{BC3373B8-4E19-46C5-A0DD-C56778183CAA}"/>
              </a:ext>
            </a:extLst>
          </p:cNvPr>
          <p:cNvSpPr txBox="1"/>
          <p:nvPr/>
        </p:nvSpPr>
        <p:spPr>
          <a:xfrm>
            <a:off x="988810" y="5186037"/>
            <a:ext cx="5205319" cy="3539430"/>
          </a:xfrm>
          <a:prstGeom prst="rect">
            <a:avLst/>
          </a:prstGeom>
          <a:noFill/>
        </p:spPr>
        <p:txBody>
          <a:bodyPr wrap="square" rtlCol="0">
            <a:spAutoFit/>
          </a:bodyPr>
          <a:lstStyle/>
          <a:p>
            <a:pPr marL="571500" indent="-571500">
              <a:buFont typeface="Arial" panose="020B0604020202020204" pitchFamily="34" charset="0"/>
              <a:buChar char="•"/>
            </a:pPr>
            <a:r>
              <a:rPr lang="en-US" sz="2800"/>
              <a:t>Leverage message content</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Circumvent explicit parsing, increasing generalizability</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Build contextual and semantic relationships for messages</a:t>
            </a:r>
          </a:p>
          <a:p>
            <a:pPr marL="571500" indent="-571500">
              <a:buFont typeface="Arial" panose="020B0604020202020204" pitchFamily="34" charset="0"/>
              <a:buChar char="•"/>
            </a:pPr>
            <a:endParaRPr lang="en-US" sz="2800"/>
          </a:p>
        </p:txBody>
      </p:sp>
      <p:sp>
        <p:nvSpPr>
          <p:cNvPr id="9" name="TextBox 8">
            <a:extLst>
              <a:ext uri="{FF2B5EF4-FFF2-40B4-BE49-F238E27FC236}">
                <a16:creationId xmlns:a16="http://schemas.microsoft.com/office/drawing/2014/main" id="{737F861F-44E9-2069-25B5-AEC9901C2606}"/>
              </a:ext>
            </a:extLst>
          </p:cNvPr>
          <p:cNvSpPr txBox="1"/>
          <p:nvPr/>
        </p:nvSpPr>
        <p:spPr>
          <a:xfrm>
            <a:off x="988810" y="4393078"/>
            <a:ext cx="3634803" cy="707886"/>
          </a:xfrm>
          <a:prstGeom prst="rect">
            <a:avLst/>
          </a:prstGeom>
          <a:noFill/>
        </p:spPr>
        <p:txBody>
          <a:bodyPr wrap="square" rtlCol="0">
            <a:spAutoFit/>
          </a:bodyPr>
          <a:lstStyle/>
          <a:p>
            <a:r>
              <a:rPr lang="en-US" sz="4000" b="1" i="1"/>
              <a:t>BERT</a:t>
            </a:r>
          </a:p>
        </p:txBody>
      </p:sp>
      <p:sp>
        <p:nvSpPr>
          <p:cNvPr id="2" name="Slide Number Placeholder 42">
            <a:extLst>
              <a:ext uri="{FF2B5EF4-FFF2-40B4-BE49-F238E27FC236}">
                <a16:creationId xmlns:a16="http://schemas.microsoft.com/office/drawing/2014/main" id="{7A53411C-00AB-A461-4B78-96DE7433E394}"/>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5</a:t>
            </a:fld>
            <a:endParaRPr lang="en-US">
              <a:solidFill>
                <a:srgbClr val="0B1320"/>
              </a:solidFill>
            </a:endParaRPr>
          </a:p>
        </p:txBody>
      </p:sp>
      <p:pic>
        <p:nvPicPr>
          <p:cNvPr id="3" name="Picture 2" descr="A blue and red text on a black background&#10;&#10;Description automatically generated">
            <a:extLst>
              <a:ext uri="{FF2B5EF4-FFF2-40B4-BE49-F238E27FC236}">
                <a16:creationId xmlns:a16="http://schemas.microsoft.com/office/drawing/2014/main" id="{DE32B2C3-7E84-0737-7D70-8F4536D6C0CF}"/>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6" name="Picture 2">
            <a:extLst>
              <a:ext uri="{FF2B5EF4-FFF2-40B4-BE49-F238E27FC236}">
                <a16:creationId xmlns:a16="http://schemas.microsoft.com/office/drawing/2014/main" id="{F37719C5-1D7B-0DA2-DBD5-A7D981AD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EC8BC99-000F-DAE0-1C40-BAAFE1D322FC}"/>
              </a:ext>
            </a:extLst>
          </p:cNvPr>
          <p:cNvGrpSpPr/>
          <p:nvPr/>
        </p:nvGrpSpPr>
        <p:grpSpPr>
          <a:xfrm>
            <a:off x="6772000" y="3996625"/>
            <a:ext cx="8931629" cy="2622785"/>
            <a:chOff x="9305448" y="4319458"/>
            <a:chExt cx="8697433" cy="2695698"/>
          </a:xfrm>
        </p:grpSpPr>
        <p:sp>
          <p:nvSpPr>
            <p:cNvPr id="12" name="TextBox 11">
              <a:extLst>
                <a:ext uri="{FF2B5EF4-FFF2-40B4-BE49-F238E27FC236}">
                  <a16:creationId xmlns:a16="http://schemas.microsoft.com/office/drawing/2014/main" id="{335D569D-61FB-AE36-09AF-DAA62A09D3A4}"/>
                </a:ext>
              </a:extLst>
            </p:cNvPr>
            <p:cNvSpPr txBox="1"/>
            <p:nvPr/>
          </p:nvSpPr>
          <p:spPr>
            <a:xfrm>
              <a:off x="9305448" y="4998587"/>
              <a:ext cx="8191753" cy="727565"/>
            </a:xfrm>
            <a:prstGeom prst="rect">
              <a:avLst/>
            </a:prstGeom>
            <a:noFill/>
            <a:ln>
              <a:solidFill>
                <a:schemeClr val="tx2">
                  <a:lumMod val="60000"/>
                  <a:lumOff val="40000"/>
                </a:schemeClr>
              </a:solidFill>
            </a:ln>
          </p:spPr>
          <p:txBody>
            <a:bodyPr wrap="square" rtlCol="0">
              <a:spAutoFit/>
            </a:bodyPr>
            <a:lstStyle/>
            <a:p>
              <a:r>
                <a:rPr lang="en-US" sz="2000"/>
                <a:t>in-connection12270(G21-404):session12271: Remove link42567 (local handle=5, remote handle=5, name=G21:125360:VEHICLE_SERVICE</a:t>
              </a:r>
            </a:p>
          </p:txBody>
        </p:sp>
        <p:sp>
          <p:nvSpPr>
            <p:cNvPr id="13" name="TextBox 12">
              <a:extLst>
                <a:ext uri="{FF2B5EF4-FFF2-40B4-BE49-F238E27FC236}">
                  <a16:creationId xmlns:a16="http://schemas.microsoft.com/office/drawing/2014/main" id="{90781731-FEE2-530A-FC0E-8058B0B55A16}"/>
                </a:ext>
              </a:extLst>
            </p:cNvPr>
            <p:cNvSpPr txBox="1"/>
            <p:nvPr/>
          </p:nvSpPr>
          <p:spPr>
            <a:xfrm>
              <a:off x="9305448" y="5971258"/>
              <a:ext cx="8697433" cy="1043898"/>
            </a:xfrm>
            <a:prstGeom prst="rect">
              <a:avLst/>
            </a:prstGeom>
            <a:noFill/>
            <a:ln>
              <a:solidFill>
                <a:schemeClr val="tx2">
                  <a:lumMod val="60000"/>
                  <a:lumOff val="40000"/>
                </a:schemeClr>
              </a:solidFill>
            </a:ln>
          </p:spPr>
          <p:txBody>
            <a:bodyPr wrap="square" rtlCol="0">
              <a:spAutoFit/>
            </a:bodyPr>
            <a:lstStyle/>
            <a:p>
              <a:r>
                <a:rPr lang="pt-BR" sz="2000"/>
                <a:t>in</a:t>
              </a:r>
              <a:r>
                <a:rPr lang="pt-BR" sz="2000">
                  <a:solidFill>
                    <a:srgbClr val="FF0000"/>
                  </a:solidFill>
                </a:rPr>
                <a:t>[NUM]</a:t>
              </a:r>
              <a:r>
                <a:rPr lang="pt-BR" sz="2000"/>
                <a:t>connection</a:t>
              </a:r>
              <a:r>
                <a:rPr lang="pt-BR" sz="2000">
                  <a:solidFill>
                    <a:srgbClr val="FF0000"/>
                  </a:solidFill>
                </a:rPr>
                <a:t>[NUM]</a:t>
              </a:r>
              <a:r>
                <a:rPr lang="pt-BR" sz="2000"/>
                <a:t>G</a:t>
              </a:r>
              <a:r>
                <a:rPr lang="pt-BR" sz="2000">
                  <a:solidFill>
                    <a:srgbClr val="FF0000"/>
                  </a:solidFill>
                </a:rPr>
                <a:t>[NUM][NUM]</a:t>
              </a:r>
              <a:r>
                <a:rPr lang="pt-BR" sz="2000"/>
                <a:t>G</a:t>
              </a:r>
              <a:r>
                <a:rPr lang="pt-BR" sz="2000">
                  <a:solidFill>
                    <a:srgbClr val="FF0000"/>
                  </a:solidFill>
                </a:rPr>
                <a:t>[NUM]</a:t>
              </a:r>
              <a:r>
                <a:rPr lang="pt-BR" sz="2000"/>
                <a:t>session</a:t>
              </a:r>
              <a:r>
                <a:rPr lang="pt-BR" sz="2000">
                  <a:solidFill>
                    <a:srgbClr val="FF0000"/>
                  </a:solidFill>
                </a:rPr>
                <a:t>[NUM] </a:t>
              </a:r>
              <a:r>
                <a:rPr lang="pt-BR" sz="2000"/>
                <a:t>Remove link</a:t>
              </a:r>
              <a:r>
                <a:rPr lang="pt-BR" sz="2000">
                  <a:solidFill>
                    <a:srgbClr val="FF0000"/>
                  </a:solidFill>
                </a:rPr>
                <a:t>[NUM]</a:t>
              </a:r>
              <a:r>
                <a:rPr lang="pt-BR" sz="2000"/>
                <a:t>local handle</a:t>
              </a:r>
              <a:r>
                <a:rPr lang="pt-BR" sz="2000">
                  <a:solidFill>
                    <a:srgbClr val="FF0000"/>
                  </a:solidFill>
                </a:rPr>
                <a:t>[NUM]</a:t>
              </a:r>
              <a:r>
                <a:rPr lang="pt-BR" sz="2000"/>
                <a:t>remote handle</a:t>
              </a:r>
              <a:r>
                <a:rPr lang="pt-BR" sz="2000">
                  <a:solidFill>
                    <a:srgbClr val="FF0000"/>
                  </a:solidFill>
                </a:rPr>
                <a:t>[NUM]</a:t>
              </a:r>
              <a:r>
                <a:rPr lang="pt-BR" sz="2000"/>
                <a:t>nameG</a:t>
              </a:r>
              <a:r>
                <a:rPr lang="pt-BR" sz="2000">
                  <a:solidFill>
                    <a:srgbClr val="FF0000"/>
                  </a:solidFill>
                </a:rPr>
                <a:t>[NUM]</a:t>
              </a:r>
              <a:r>
                <a:rPr lang="pt-BR" sz="2000"/>
                <a:t>VEHICLE</a:t>
              </a:r>
              <a:r>
                <a:rPr lang="pt-BR" sz="2000">
                  <a:solidFill>
                    <a:srgbClr val="FF0000"/>
                  </a:solidFill>
                </a:rPr>
                <a:t>[NUM]</a:t>
              </a:r>
              <a:r>
                <a:rPr lang="pt-BR" sz="2000"/>
                <a:t>SERVICE</a:t>
              </a:r>
              <a:r>
                <a:rPr lang="pt-BR" sz="2000">
                  <a:solidFill>
                    <a:srgbClr val="FF0000"/>
                  </a:solidFill>
                </a:rPr>
                <a:t>[NUM]</a:t>
              </a:r>
              <a:endParaRPr lang="en-US" sz="2000">
                <a:solidFill>
                  <a:srgbClr val="FF0000"/>
                </a:solidFill>
              </a:endParaRPr>
            </a:p>
          </p:txBody>
        </p:sp>
        <p:sp>
          <p:nvSpPr>
            <p:cNvPr id="14" name="TextBox 13">
              <a:extLst>
                <a:ext uri="{FF2B5EF4-FFF2-40B4-BE49-F238E27FC236}">
                  <a16:creationId xmlns:a16="http://schemas.microsoft.com/office/drawing/2014/main" id="{A5D03F46-E9CF-9946-A359-04DF5647DC57}"/>
                </a:ext>
              </a:extLst>
            </p:cNvPr>
            <p:cNvSpPr txBox="1"/>
            <p:nvPr/>
          </p:nvSpPr>
          <p:spPr>
            <a:xfrm>
              <a:off x="9409698" y="4319458"/>
              <a:ext cx="3721395" cy="584775"/>
            </a:xfrm>
            <a:prstGeom prst="rect">
              <a:avLst/>
            </a:prstGeom>
            <a:noFill/>
            <a:ln>
              <a:noFill/>
            </a:ln>
          </p:spPr>
          <p:txBody>
            <a:bodyPr wrap="square" rtlCol="0">
              <a:spAutoFit/>
            </a:bodyPr>
            <a:lstStyle/>
            <a:p>
              <a:r>
                <a:rPr lang="en-US" sz="3200" b="1"/>
                <a:t>Sample Log</a:t>
              </a:r>
            </a:p>
          </p:txBody>
        </p:sp>
      </p:grpSp>
      <p:grpSp>
        <p:nvGrpSpPr>
          <p:cNvPr id="15" name="Group 14">
            <a:extLst>
              <a:ext uri="{FF2B5EF4-FFF2-40B4-BE49-F238E27FC236}">
                <a16:creationId xmlns:a16="http://schemas.microsoft.com/office/drawing/2014/main" id="{DCDEC904-5375-AADB-6FCA-C169284858CB}"/>
              </a:ext>
            </a:extLst>
          </p:cNvPr>
          <p:cNvGrpSpPr/>
          <p:nvPr/>
        </p:nvGrpSpPr>
        <p:grpSpPr>
          <a:xfrm>
            <a:off x="6772002" y="7079139"/>
            <a:ext cx="11057592" cy="1870216"/>
            <a:chOff x="9305448" y="4319458"/>
            <a:chExt cx="8191753" cy="2322918"/>
          </a:xfrm>
        </p:grpSpPr>
        <p:sp>
          <p:nvSpPr>
            <p:cNvPr id="16" name="TextBox 15">
              <a:extLst>
                <a:ext uri="{FF2B5EF4-FFF2-40B4-BE49-F238E27FC236}">
                  <a16:creationId xmlns:a16="http://schemas.microsoft.com/office/drawing/2014/main" id="{489E3493-56CC-4521-272D-42165E563A51}"/>
                </a:ext>
              </a:extLst>
            </p:cNvPr>
            <p:cNvSpPr txBox="1"/>
            <p:nvPr/>
          </p:nvSpPr>
          <p:spPr>
            <a:xfrm>
              <a:off x="9305448" y="4998587"/>
              <a:ext cx="8191753" cy="1643789"/>
            </a:xfrm>
            <a:prstGeom prst="rect">
              <a:avLst/>
            </a:prstGeom>
            <a:noFill/>
            <a:ln>
              <a:solidFill>
                <a:schemeClr val="tx2">
                  <a:lumMod val="60000"/>
                  <a:lumOff val="40000"/>
                </a:schemeClr>
              </a:solidFill>
            </a:ln>
          </p:spPr>
          <p:txBody>
            <a:bodyPr wrap="square" rtlCol="0">
              <a:spAutoFit/>
            </a:bodyPr>
            <a:lstStyle/>
            <a:p>
              <a:r>
                <a:rPr lang="en-US" sz="2000"/>
                <a:t>Aborting messaging object. Name = qc-sbus-001:topic:construct_test_pack_tracker~175|construct_test_pack_tracker, Object type = Microsoft.ApplicationServer.Messaging.Broker.AmqpMessageConsumer, Reason = The operation did not complete within the allotted timeout of 00:02:00.</a:t>
              </a:r>
            </a:p>
          </p:txBody>
        </p:sp>
        <p:sp>
          <p:nvSpPr>
            <p:cNvPr id="18" name="TextBox 17">
              <a:extLst>
                <a:ext uri="{FF2B5EF4-FFF2-40B4-BE49-F238E27FC236}">
                  <a16:creationId xmlns:a16="http://schemas.microsoft.com/office/drawing/2014/main" id="{4F5C4B58-5051-FAA0-FBD7-F756BDC80AC2}"/>
                </a:ext>
              </a:extLst>
            </p:cNvPr>
            <p:cNvSpPr txBox="1"/>
            <p:nvPr/>
          </p:nvSpPr>
          <p:spPr>
            <a:xfrm>
              <a:off x="9409698" y="4319458"/>
              <a:ext cx="4425813" cy="584775"/>
            </a:xfrm>
            <a:prstGeom prst="rect">
              <a:avLst/>
            </a:prstGeom>
            <a:noFill/>
            <a:ln>
              <a:noFill/>
            </a:ln>
          </p:spPr>
          <p:txBody>
            <a:bodyPr wrap="square" rtlCol="0">
              <a:spAutoFit/>
            </a:bodyPr>
            <a:lstStyle/>
            <a:p>
              <a:r>
                <a:rPr lang="en-US" sz="3200" b="1"/>
                <a:t>Sample Anomalous Log</a:t>
              </a:r>
            </a:p>
          </p:txBody>
        </p:sp>
      </p:grpSp>
      <p:pic>
        <p:nvPicPr>
          <p:cNvPr id="2052" name="Picture 4" descr="Holy Bible PNG Image - PurePNG | Free transparent CC0 PNG Image Library">
            <a:extLst>
              <a:ext uri="{FF2B5EF4-FFF2-40B4-BE49-F238E27FC236}">
                <a16:creationId xmlns:a16="http://schemas.microsoft.com/office/drawing/2014/main" id="{526F0997-7ED6-8E8C-BA72-C3CB63D477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733" y="187593"/>
            <a:ext cx="1605834" cy="82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11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53D106E-6E97-A9B8-5944-8F8D50A49D65}"/>
              </a:ext>
            </a:extLst>
          </p:cNvPr>
          <p:cNvSpPr/>
          <p:nvPr/>
        </p:nvSpPr>
        <p:spPr>
          <a:xfrm>
            <a:off x="1028700" y="3086100"/>
            <a:ext cx="1494277" cy="0"/>
          </a:xfrm>
          <a:prstGeom prst="line">
            <a:avLst/>
          </a:prstGeom>
          <a:ln w="76200">
            <a:solidFill>
              <a:srgbClr val="FF000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F52331D1-F4A0-EF05-FE8E-60E8D502E336}"/>
              </a:ext>
            </a:extLst>
          </p:cNvPr>
          <p:cNvSpPr txBox="1"/>
          <p:nvPr/>
        </p:nvSpPr>
        <p:spPr>
          <a:xfrm>
            <a:off x="1028700" y="1727094"/>
            <a:ext cx="14992182"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Extracting Understanding from Messages</a:t>
            </a:r>
          </a:p>
        </p:txBody>
      </p:sp>
      <p:grpSp>
        <p:nvGrpSpPr>
          <p:cNvPr id="22" name="Group 37">
            <a:extLst>
              <a:ext uri="{FF2B5EF4-FFF2-40B4-BE49-F238E27FC236}">
                <a16:creationId xmlns:a16="http://schemas.microsoft.com/office/drawing/2014/main" id="{A841080A-DE04-D136-7154-130277175AF4}"/>
              </a:ext>
            </a:extLst>
          </p:cNvPr>
          <p:cNvGrpSpPr/>
          <p:nvPr/>
        </p:nvGrpSpPr>
        <p:grpSpPr>
          <a:xfrm>
            <a:off x="-2623828" y="-307027"/>
            <a:ext cx="13601994" cy="1514762"/>
            <a:chOff x="101600" y="-66675"/>
            <a:chExt cx="3929990" cy="708599"/>
          </a:xfrm>
        </p:grpSpPr>
        <p:sp>
          <p:nvSpPr>
            <p:cNvPr id="23" name="Freeform 38">
              <a:extLst>
                <a:ext uri="{FF2B5EF4-FFF2-40B4-BE49-F238E27FC236}">
                  <a16:creationId xmlns:a16="http://schemas.microsoft.com/office/drawing/2014/main" id="{47C376D3-694A-C85B-03E1-7C5A51DF274B}"/>
                </a:ext>
              </a:extLst>
            </p:cNvPr>
            <p:cNvSpPr/>
            <p:nvPr/>
          </p:nvSpPr>
          <p:spPr>
            <a:xfrm>
              <a:off x="650923" y="32324"/>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dirty="0"/>
            </a:p>
          </p:txBody>
        </p:sp>
        <p:sp>
          <p:nvSpPr>
            <p:cNvPr id="24" name="TextBox 39">
              <a:extLst>
                <a:ext uri="{FF2B5EF4-FFF2-40B4-BE49-F238E27FC236}">
                  <a16:creationId xmlns:a16="http://schemas.microsoft.com/office/drawing/2014/main" id="{AE22EEF9-C3F7-9D4D-73BA-BB73CA72D35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1716C2FF-E14D-D213-D80E-FD582E530997}"/>
              </a:ext>
            </a:extLst>
          </p:cNvPr>
          <p:cNvSpPr txBox="1"/>
          <p:nvPr/>
        </p:nvSpPr>
        <p:spPr>
          <a:xfrm>
            <a:off x="2418444" y="430936"/>
            <a:ext cx="9152284" cy="446404"/>
          </a:xfrm>
          <a:prstGeom prst="rect">
            <a:avLst/>
          </a:prstGeom>
        </p:spPr>
        <p:txBody>
          <a:bodyPr wrap="square" lIns="0" tIns="0" rIns="0" bIns="0" rtlCol="0" anchor="t">
            <a:spAutoFit/>
          </a:bodyPr>
          <a:lstStyle/>
          <a:p>
            <a:pPr>
              <a:lnSpc>
                <a:spcPts val="3319"/>
              </a:lnSpc>
            </a:pPr>
            <a:r>
              <a:rPr lang="en-US" sz="4000" dirty="0">
                <a:solidFill>
                  <a:srgbClr val="FFFFFF"/>
                </a:solidFill>
                <a:latin typeface="Helios Extended Bold"/>
              </a:rPr>
              <a:t>Pairwise Cosine Similarity</a:t>
            </a:r>
          </a:p>
        </p:txBody>
      </p:sp>
      <p:sp>
        <p:nvSpPr>
          <p:cNvPr id="7" name="TextBox 6">
            <a:extLst>
              <a:ext uri="{FF2B5EF4-FFF2-40B4-BE49-F238E27FC236}">
                <a16:creationId xmlns:a16="http://schemas.microsoft.com/office/drawing/2014/main" id="{75CD2FDE-8839-E37E-52BA-AED19902CEFD}"/>
              </a:ext>
            </a:extLst>
          </p:cNvPr>
          <p:cNvSpPr txBox="1"/>
          <p:nvPr/>
        </p:nvSpPr>
        <p:spPr>
          <a:xfrm>
            <a:off x="1152608" y="3181993"/>
            <a:ext cx="16676986" cy="707886"/>
          </a:xfrm>
          <a:prstGeom prst="rect">
            <a:avLst/>
          </a:prstGeom>
          <a:noFill/>
        </p:spPr>
        <p:txBody>
          <a:bodyPr wrap="square" rtlCol="0">
            <a:spAutoFit/>
          </a:bodyPr>
          <a:lstStyle/>
          <a:p>
            <a:r>
              <a:rPr lang="en-US" sz="4000" b="1"/>
              <a:t>Assumption: Context of abnormal data is different than that of normal data</a:t>
            </a:r>
          </a:p>
        </p:txBody>
      </p:sp>
      <p:sp>
        <p:nvSpPr>
          <p:cNvPr id="8" name="TextBox 7">
            <a:extLst>
              <a:ext uri="{FF2B5EF4-FFF2-40B4-BE49-F238E27FC236}">
                <a16:creationId xmlns:a16="http://schemas.microsoft.com/office/drawing/2014/main" id="{BC3373B8-4E19-46C5-A0DD-C56778183CAA}"/>
              </a:ext>
            </a:extLst>
          </p:cNvPr>
          <p:cNvSpPr txBox="1"/>
          <p:nvPr/>
        </p:nvSpPr>
        <p:spPr>
          <a:xfrm>
            <a:off x="988810" y="5186037"/>
            <a:ext cx="5205319" cy="3539430"/>
          </a:xfrm>
          <a:prstGeom prst="rect">
            <a:avLst/>
          </a:prstGeom>
          <a:noFill/>
        </p:spPr>
        <p:txBody>
          <a:bodyPr wrap="square" rtlCol="0">
            <a:spAutoFit/>
          </a:bodyPr>
          <a:lstStyle/>
          <a:p>
            <a:pPr marL="571500" indent="-571500">
              <a:buFont typeface="Arial" panose="020B0604020202020204" pitchFamily="34" charset="0"/>
              <a:buChar char="•"/>
            </a:pPr>
            <a:r>
              <a:rPr lang="en-US" sz="2800"/>
              <a:t>Leverage message content</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Circumvent explicit parsing, increasing generalizability</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Build contextual and semantic relationships for messages</a:t>
            </a:r>
          </a:p>
          <a:p>
            <a:pPr marL="571500" indent="-571500">
              <a:buFont typeface="Arial" panose="020B0604020202020204" pitchFamily="34" charset="0"/>
              <a:buChar char="•"/>
            </a:pPr>
            <a:endParaRPr lang="en-US" sz="2800"/>
          </a:p>
        </p:txBody>
      </p:sp>
      <p:sp>
        <p:nvSpPr>
          <p:cNvPr id="9" name="TextBox 8">
            <a:extLst>
              <a:ext uri="{FF2B5EF4-FFF2-40B4-BE49-F238E27FC236}">
                <a16:creationId xmlns:a16="http://schemas.microsoft.com/office/drawing/2014/main" id="{737F861F-44E9-2069-25B5-AEC9901C2606}"/>
              </a:ext>
            </a:extLst>
          </p:cNvPr>
          <p:cNvSpPr txBox="1"/>
          <p:nvPr/>
        </p:nvSpPr>
        <p:spPr>
          <a:xfrm>
            <a:off x="988810" y="4393078"/>
            <a:ext cx="3634803" cy="707886"/>
          </a:xfrm>
          <a:prstGeom prst="rect">
            <a:avLst/>
          </a:prstGeom>
          <a:noFill/>
        </p:spPr>
        <p:txBody>
          <a:bodyPr wrap="square" rtlCol="0">
            <a:spAutoFit/>
          </a:bodyPr>
          <a:lstStyle/>
          <a:p>
            <a:r>
              <a:rPr lang="en-US" sz="4000" b="1" i="1"/>
              <a:t>BERT</a:t>
            </a:r>
          </a:p>
        </p:txBody>
      </p:sp>
      <p:sp>
        <p:nvSpPr>
          <p:cNvPr id="2" name="Slide Number Placeholder 42">
            <a:extLst>
              <a:ext uri="{FF2B5EF4-FFF2-40B4-BE49-F238E27FC236}">
                <a16:creationId xmlns:a16="http://schemas.microsoft.com/office/drawing/2014/main" id="{7A53411C-00AB-A461-4B78-96DE7433E394}"/>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6</a:t>
            </a:fld>
            <a:endParaRPr lang="en-US">
              <a:solidFill>
                <a:srgbClr val="0B1320"/>
              </a:solidFill>
            </a:endParaRPr>
          </a:p>
        </p:txBody>
      </p:sp>
      <p:pic>
        <p:nvPicPr>
          <p:cNvPr id="3" name="Picture 2" descr="A blue and red text on a black background&#10;&#10;Description automatically generated">
            <a:extLst>
              <a:ext uri="{FF2B5EF4-FFF2-40B4-BE49-F238E27FC236}">
                <a16:creationId xmlns:a16="http://schemas.microsoft.com/office/drawing/2014/main" id="{DE32B2C3-7E84-0737-7D70-8F4536D6C0CF}"/>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6" name="Picture 2">
            <a:extLst>
              <a:ext uri="{FF2B5EF4-FFF2-40B4-BE49-F238E27FC236}">
                <a16:creationId xmlns:a16="http://schemas.microsoft.com/office/drawing/2014/main" id="{F37719C5-1D7B-0DA2-DBD5-A7D981AD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EC8BC99-000F-DAE0-1C40-BAAFE1D322FC}"/>
              </a:ext>
            </a:extLst>
          </p:cNvPr>
          <p:cNvGrpSpPr/>
          <p:nvPr/>
        </p:nvGrpSpPr>
        <p:grpSpPr>
          <a:xfrm>
            <a:off x="6772000" y="3996625"/>
            <a:ext cx="8931629" cy="2622785"/>
            <a:chOff x="9305448" y="4319458"/>
            <a:chExt cx="8697433" cy="2695698"/>
          </a:xfrm>
        </p:grpSpPr>
        <p:sp>
          <p:nvSpPr>
            <p:cNvPr id="12" name="TextBox 11">
              <a:extLst>
                <a:ext uri="{FF2B5EF4-FFF2-40B4-BE49-F238E27FC236}">
                  <a16:creationId xmlns:a16="http://schemas.microsoft.com/office/drawing/2014/main" id="{335D569D-61FB-AE36-09AF-DAA62A09D3A4}"/>
                </a:ext>
              </a:extLst>
            </p:cNvPr>
            <p:cNvSpPr txBox="1"/>
            <p:nvPr/>
          </p:nvSpPr>
          <p:spPr>
            <a:xfrm>
              <a:off x="9305448" y="4998587"/>
              <a:ext cx="8191753" cy="727565"/>
            </a:xfrm>
            <a:prstGeom prst="rect">
              <a:avLst/>
            </a:prstGeom>
            <a:noFill/>
            <a:ln>
              <a:solidFill>
                <a:schemeClr val="tx2">
                  <a:lumMod val="60000"/>
                  <a:lumOff val="40000"/>
                </a:schemeClr>
              </a:solidFill>
            </a:ln>
          </p:spPr>
          <p:txBody>
            <a:bodyPr wrap="square" rtlCol="0">
              <a:spAutoFit/>
            </a:bodyPr>
            <a:lstStyle/>
            <a:p>
              <a:r>
                <a:rPr lang="en-US" sz="2000"/>
                <a:t>in-connection12270(G21-404):session12271: Remove link42567 (local handle=5, remote handle=5, name=G21:125360:VEHICLE_SERVICE</a:t>
              </a:r>
            </a:p>
          </p:txBody>
        </p:sp>
        <p:sp>
          <p:nvSpPr>
            <p:cNvPr id="13" name="TextBox 12">
              <a:extLst>
                <a:ext uri="{FF2B5EF4-FFF2-40B4-BE49-F238E27FC236}">
                  <a16:creationId xmlns:a16="http://schemas.microsoft.com/office/drawing/2014/main" id="{90781731-FEE2-530A-FC0E-8058B0B55A16}"/>
                </a:ext>
              </a:extLst>
            </p:cNvPr>
            <p:cNvSpPr txBox="1"/>
            <p:nvPr/>
          </p:nvSpPr>
          <p:spPr>
            <a:xfrm>
              <a:off x="9305448" y="5971258"/>
              <a:ext cx="8697433" cy="1043898"/>
            </a:xfrm>
            <a:prstGeom prst="rect">
              <a:avLst/>
            </a:prstGeom>
            <a:noFill/>
            <a:ln>
              <a:solidFill>
                <a:schemeClr val="tx2">
                  <a:lumMod val="60000"/>
                  <a:lumOff val="40000"/>
                </a:schemeClr>
              </a:solidFill>
            </a:ln>
          </p:spPr>
          <p:txBody>
            <a:bodyPr wrap="square" rtlCol="0">
              <a:spAutoFit/>
            </a:bodyPr>
            <a:lstStyle/>
            <a:p>
              <a:r>
                <a:rPr lang="pt-BR" sz="2000"/>
                <a:t>in</a:t>
              </a:r>
              <a:r>
                <a:rPr lang="pt-BR" sz="2000">
                  <a:solidFill>
                    <a:srgbClr val="FF0000"/>
                  </a:solidFill>
                </a:rPr>
                <a:t>[NUM]</a:t>
              </a:r>
              <a:r>
                <a:rPr lang="pt-BR" sz="2000"/>
                <a:t>connection</a:t>
              </a:r>
              <a:r>
                <a:rPr lang="pt-BR" sz="2000">
                  <a:solidFill>
                    <a:srgbClr val="FF0000"/>
                  </a:solidFill>
                </a:rPr>
                <a:t>[NUM]</a:t>
              </a:r>
              <a:r>
                <a:rPr lang="pt-BR" sz="2000"/>
                <a:t>G</a:t>
              </a:r>
              <a:r>
                <a:rPr lang="pt-BR" sz="2000">
                  <a:solidFill>
                    <a:srgbClr val="FF0000"/>
                  </a:solidFill>
                </a:rPr>
                <a:t>[NUM][NUM]</a:t>
              </a:r>
              <a:r>
                <a:rPr lang="pt-BR" sz="2000"/>
                <a:t>G</a:t>
              </a:r>
              <a:r>
                <a:rPr lang="pt-BR" sz="2000">
                  <a:solidFill>
                    <a:srgbClr val="FF0000"/>
                  </a:solidFill>
                </a:rPr>
                <a:t>[NUM]</a:t>
              </a:r>
              <a:r>
                <a:rPr lang="pt-BR" sz="2000"/>
                <a:t>session</a:t>
              </a:r>
              <a:r>
                <a:rPr lang="pt-BR" sz="2000">
                  <a:solidFill>
                    <a:srgbClr val="FF0000"/>
                  </a:solidFill>
                </a:rPr>
                <a:t>[NUM] </a:t>
              </a:r>
              <a:r>
                <a:rPr lang="pt-BR" sz="2000"/>
                <a:t>Remove link</a:t>
              </a:r>
              <a:r>
                <a:rPr lang="pt-BR" sz="2000">
                  <a:solidFill>
                    <a:srgbClr val="FF0000"/>
                  </a:solidFill>
                </a:rPr>
                <a:t>[NUM]</a:t>
              </a:r>
              <a:r>
                <a:rPr lang="pt-BR" sz="2000"/>
                <a:t>local handle</a:t>
              </a:r>
              <a:r>
                <a:rPr lang="pt-BR" sz="2000">
                  <a:solidFill>
                    <a:srgbClr val="FF0000"/>
                  </a:solidFill>
                </a:rPr>
                <a:t>[NUM]</a:t>
              </a:r>
              <a:r>
                <a:rPr lang="pt-BR" sz="2000"/>
                <a:t>remote handle</a:t>
              </a:r>
              <a:r>
                <a:rPr lang="pt-BR" sz="2000">
                  <a:solidFill>
                    <a:srgbClr val="FF0000"/>
                  </a:solidFill>
                </a:rPr>
                <a:t>[NUM]</a:t>
              </a:r>
              <a:r>
                <a:rPr lang="pt-BR" sz="2000"/>
                <a:t>nameG</a:t>
              </a:r>
              <a:r>
                <a:rPr lang="pt-BR" sz="2000">
                  <a:solidFill>
                    <a:srgbClr val="FF0000"/>
                  </a:solidFill>
                </a:rPr>
                <a:t>[NUM]</a:t>
              </a:r>
              <a:r>
                <a:rPr lang="pt-BR" sz="2000"/>
                <a:t>VEHICLE</a:t>
              </a:r>
              <a:r>
                <a:rPr lang="pt-BR" sz="2000">
                  <a:solidFill>
                    <a:srgbClr val="FF0000"/>
                  </a:solidFill>
                </a:rPr>
                <a:t>[NUM]</a:t>
              </a:r>
              <a:r>
                <a:rPr lang="pt-BR" sz="2000"/>
                <a:t>SERVICE</a:t>
              </a:r>
              <a:r>
                <a:rPr lang="pt-BR" sz="2000">
                  <a:solidFill>
                    <a:srgbClr val="FF0000"/>
                  </a:solidFill>
                </a:rPr>
                <a:t>[NUM]</a:t>
              </a:r>
              <a:endParaRPr lang="en-US" sz="2000">
                <a:solidFill>
                  <a:srgbClr val="FF0000"/>
                </a:solidFill>
              </a:endParaRPr>
            </a:p>
          </p:txBody>
        </p:sp>
        <p:sp>
          <p:nvSpPr>
            <p:cNvPr id="14" name="TextBox 13">
              <a:extLst>
                <a:ext uri="{FF2B5EF4-FFF2-40B4-BE49-F238E27FC236}">
                  <a16:creationId xmlns:a16="http://schemas.microsoft.com/office/drawing/2014/main" id="{A5D03F46-E9CF-9946-A359-04DF5647DC57}"/>
                </a:ext>
              </a:extLst>
            </p:cNvPr>
            <p:cNvSpPr txBox="1"/>
            <p:nvPr/>
          </p:nvSpPr>
          <p:spPr>
            <a:xfrm>
              <a:off x="9409698" y="4319458"/>
              <a:ext cx="3721395" cy="584775"/>
            </a:xfrm>
            <a:prstGeom prst="rect">
              <a:avLst/>
            </a:prstGeom>
            <a:noFill/>
            <a:ln>
              <a:noFill/>
            </a:ln>
          </p:spPr>
          <p:txBody>
            <a:bodyPr wrap="square" rtlCol="0">
              <a:spAutoFit/>
            </a:bodyPr>
            <a:lstStyle/>
            <a:p>
              <a:r>
                <a:rPr lang="en-US" sz="3200" b="1"/>
                <a:t>Sample Log</a:t>
              </a:r>
            </a:p>
          </p:txBody>
        </p:sp>
      </p:grpSp>
      <p:grpSp>
        <p:nvGrpSpPr>
          <p:cNvPr id="15" name="Group 14">
            <a:extLst>
              <a:ext uri="{FF2B5EF4-FFF2-40B4-BE49-F238E27FC236}">
                <a16:creationId xmlns:a16="http://schemas.microsoft.com/office/drawing/2014/main" id="{DCDEC904-5375-AADB-6FCA-C169284858CB}"/>
              </a:ext>
            </a:extLst>
          </p:cNvPr>
          <p:cNvGrpSpPr/>
          <p:nvPr/>
        </p:nvGrpSpPr>
        <p:grpSpPr>
          <a:xfrm>
            <a:off x="6772002" y="7079139"/>
            <a:ext cx="11057592" cy="1870216"/>
            <a:chOff x="9305448" y="4319458"/>
            <a:chExt cx="8191753" cy="2322918"/>
          </a:xfrm>
        </p:grpSpPr>
        <p:sp>
          <p:nvSpPr>
            <p:cNvPr id="16" name="TextBox 15">
              <a:extLst>
                <a:ext uri="{FF2B5EF4-FFF2-40B4-BE49-F238E27FC236}">
                  <a16:creationId xmlns:a16="http://schemas.microsoft.com/office/drawing/2014/main" id="{489E3493-56CC-4521-272D-42165E563A51}"/>
                </a:ext>
              </a:extLst>
            </p:cNvPr>
            <p:cNvSpPr txBox="1"/>
            <p:nvPr/>
          </p:nvSpPr>
          <p:spPr>
            <a:xfrm>
              <a:off x="9305448" y="4998587"/>
              <a:ext cx="8191753" cy="1643789"/>
            </a:xfrm>
            <a:prstGeom prst="rect">
              <a:avLst/>
            </a:prstGeom>
            <a:noFill/>
            <a:ln>
              <a:solidFill>
                <a:schemeClr val="tx2">
                  <a:lumMod val="60000"/>
                  <a:lumOff val="40000"/>
                </a:schemeClr>
              </a:solidFill>
            </a:ln>
          </p:spPr>
          <p:txBody>
            <a:bodyPr wrap="square" rtlCol="0">
              <a:spAutoFit/>
            </a:bodyPr>
            <a:lstStyle/>
            <a:p>
              <a:r>
                <a:rPr lang="en-US" sz="2000"/>
                <a:t>Aborting messaging object. Name = qc-sbus-001:topic:construct_test_pack_tracker~175|construct_test_pack_tracker, Object type = Microsoft.ApplicationServer.Messaging.Broker.AmqpMessageConsumer, Reason = The operation did not complete within the allotted timeout of 00:02:00.</a:t>
              </a:r>
            </a:p>
          </p:txBody>
        </p:sp>
        <p:sp>
          <p:nvSpPr>
            <p:cNvPr id="18" name="TextBox 17">
              <a:extLst>
                <a:ext uri="{FF2B5EF4-FFF2-40B4-BE49-F238E27FC236}">
                  <a16:creationId xmlns:a16="http://schemas.microsoft.com/office/drawing/2014/main" id="{4F5C4B58-5051-FAA0-FBD7-F756BDC80AC2}"/>
                </a:ext>
              </a:extLst>
            </p:cNvPr>
            <p:cNvSpPr txBox="1"/>
            <p:nvPr/>
          </p:nvSpPr>
          <p:spPr>
            <a:xfrm>
              <a:off x="9409698" y="4319458"/>
              <a:ext cx="4425813" cy="584775"/>
            </a:xfrm>
            <a:prstGeom prst="rect">
              <a:avLst/>
            </a:prstGeom>
            <a:noFill/>
            <a:ln>
              <a:noFill/>
            </a:ln>
          </p:spPr>
          <p:txBody>
            <a:bodyPr wrap="square" rtlCol="0">
              <a:spAutoFit/>
            </a:bodyPr>
            <a:lstStyle/>
            <a:p>
              <a:r>
                <a:rPr lang="en-US" sz="3200" b="1"/>
                <a:t>Sample Anomalous Log</a:t>
              </a:r>
            </a:p>
          </p:txBody>
        </p:sp>
      </p:grpSp>
      <p:pic>
        <p:nvPicPr>
          <p:cNvPr id="2052" name="Picture 4" descr="Holy Bible PNG Image - PurePNG | Free transparent CC0 PNG Image Library">
            <a:extLst>
              <a:ext uri="{FF2B5EF4-FFF2-40B4-BE49-F238E27FC236}">
                <a16:creationId xmlns:a16="http://schemas.microsoft.com/office/drawing/2014/main" id="{526F0997-7ED6-8E8C-BA72-C3CB63D477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733" y="187593"/>
            <a:ext cx="1605834" cy="82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5182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53D106E-6E97-A9B8-5944-8F8D50A49D65}"/>
              </a:ext>
            </a:extLst>
          </p:cNvPr>
          <p:cNvSpPr/>
          <p:nvPr/>
        </p:nvSpPr>
        <p:spPr>
          <a:xfrm>
            <a:off x="1028700" y="3086100"/>
            <a:ext cx="1494277" cy="0"/>
          </a:xfrm>
          <a:prstGeom prst="line">
            <a:avLst/>
          </a:prstGeom>
          <a:ln w="76200">
            <a:solidFill>
              <a:srgbClr val="FF000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F52331D1-F4A0-EF05-FE8E-60E8D502E336}"/>
              </a:ext>
            </a:extLst>
          </p:cNvPr>
          <p:cNvSpPr txBox="1"/>
          <p:nvPr/>
        </p:nvSpPr>
        <p:spPr>
          <a:xfrm>
            <a:off x="1028700" y="1727094"/>
            <a:ext cx="14992182"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Extracting Understanding from Messages</a:t>
            </a:r>
          </a:p>
        </p:txBody>
      </p:sp>
      <p:grpSp>
        <p:nvGrpSpPr>
          <p:cNvPr id="22" name="Group 37">
            <a:extLst>
              <a:ext uri="{FF2B5EF4-FFF2-40B4-BE49-F238E27FC236}">
                <a16:creationId xmlns:a16="http://schemas.microsoft.com/office/drawing/2014/main" id="{A841080A-DE04-D136-7154-130277175AF4}"/>
              </a:ext>
            </a:extLst>
          </p:cNvPr>
          <p:cNvGrpSpPr/>
          <p:nvPr/>
        </p:nvGrpSpPr>
        <p:grpSpPr>
          <a:xfrm>
            <a:off x="-2623828" y="-307027"/>
            <a:ext cx="12424320" cy="1514762"/>
            <a:chOff x="101600" y="-66675"/>
            <a:chExt cx="3929990" cy="708599"/>
          </a:xfrm>
        </p:grpSpPr>
        <p:sp>
          <p:nvSpPr>
            <p:cNvPr id="23" name="Freeform 38">
              <a:extLst>
                <a:ext uri="{FF2B5EF4-FFF2-40B4-BE49-F238E27FC236}">
                  <a16:creationId xmlns:a16="http://schemas.microsoft.com/office/drawing/2014/main" id="{47C376D3-694A-C85B-03E1-7C5A51DF274B}"/>
                </a:ext>
              </a:extLst>
            </p:cNvPr>
            <p:cNvSpPr/>
            <p:nvPr/>
          </p:nvSpPr>
          <p:spPr>
            <a:xfrm>
              <a:off x="650923" y="32324"/>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dirty="0"/>
            </a:p>
          </p:txBody>
        </p:sp>
        <p:sp>
          <p:nvSpPr>
            <p:cNvPr id="24" name="TextBox 39">
              <a:extLst>
                <a:ext uri="{FF2B5EF4-FFF2-40B4-BE49-F238E27FC236}">
                  <a16:creationId xmlns:a16="http://schemas.microsoft.com/office/drawing/2014/main" id="{AE22EEF9-C3F7-9D4D-73BA-BB73CA72D35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1716C2FF-E14D-D213-D80E-FD582E530997}"/>
              </a:ext>
            </a:extLst>
          </p:cNvPr>
          <p:cNvSpPr txBox="1"/>
          <p:nvPr/>
        </p:nvSpPr>
        <p:spPr>
          <a:xfrm>
            <a:off x="2418444" y="430936"/>
            <a:ext cx="9152284" cy="446404"/>
          </a:xfrm>
          <a:prstGeom prst="rect">
            <a:avLst/>
          </a:prstGeom>
        </p:spPr>
        <p:txBody>
          <a:bodyPr wrap="square" lIns="0" tIns="0" rIns="0" bIns="0" rtlCol="0" anchor="t">
            <a:spAutoFit/>
          </a:bodyPr>
          <a:lstStyle/>
          <a:p>
            <a:pPr>
              <a:lnSpc>
                <a:spcPts val="3319"/>
              </a:lnSpc>
            </a:pPr>
            <a:r>
              <a:rPr lang="en-US" sz="4000" dirty="0">
                <a:solidFill>
                  <a:srgbClr val="FFFFFF"/>
                </a:solidFill>
                <a:latin typeface="Helios Extended Bold"/>
              </a:rPr>
              <a:t>Maximum Similarity</a:t>
            </a:r>
          </a:p>
        </p:txBody>
      </p:sp>
      <p:sp>
        <p:nvSpPr>
          <p:cNvPr id="7" name="TextBox 6">
            <a:extLst>
              <a:ext uri="{FF2B5EF4-FFF2-40B4-BE49-F238E27FC236}">
                <a16:creationId xmlns:a16="http://schemas.microsoft.com/office/drawing/2014/main" id="{75CD2FDE-8839-E37E-52BA-AED19902CEFD}"/>
              </a:ext>
            </a:extLst>
          </p:cNvPr>
          <p:cNvSpPr txBox="1"/>
          <p:nvPr/>
        </p:nvSpPr>
        <p:spPr>
          <a:xfrm>
            <a:off x="1152608" y="3181993"/>
            <a:ext cx="16676986" cy="707886"/>
          </a:xfrm>
          <a:prstGeom prst="rect">
            <a:avLst/>
          </a:prstGeom>
          <a:noFill/>
        </p:spPr>
        <p:txBody>
          <a:bodyPr wrap="square" rtlCol="0">
            <a:spAutoFit/>
          </a:bodyPr>
          <a:lstStyle/>
          <a:p>
            <a:r>
              <a:rPr lang="en-US" sz="4000" b="1"/>
              <a:t>Assumption: Context of abnormal data is different than that of normal data</a:t>
            </a:r>
          </a:p>
        </p:txBody>
      </p:sp>
      <p:sp>
        <p:nvSpPr>
          <p:cNvPr id="8" name="TextBox 7">
            <a:extLst>
              <a:ext uri="{FF2B5EF4-FFF2-40B4-BE49-F238E27FC236}">
                <a16:creationId xmlns:a16="http://schemas.microsoft.com/office/drawing/2014/main" id="{BC3373B8-4E19-46C5-A0DD-C56778183CAA}"/>
              </a:ext>
            </a:extLst>
          </p:cNvPr>
          <p:cNvSpPr txBox="1"/>
          <p:nvPr/>
        </p:nvSpPr>
        <p:spPr>
          <a:xfrm>
            <a:off x="988810" y="5186037"/>
            <a:ext cx="5205319" cy="3539430"/>
          </a:xfrm>
          <a:prstGeom prst="rect">
            <a:avLst/>
          </a:prstGeom>
          <a:noFill/>
        </p:spPr>
        <p:txBody>
          <a:bodyPr wrap="square" rtlCol="0">
            <a:spAutoFit/>
          </a:bodyPr>
          <a:lstStyle/>
          <a:p>
            <a:pPr marL="571500" indent="-571500">
              <a:buFont typeface="Arial" panose="020B0604020202020204" pitchFamily="34" charset="0"/>
              <a:buChar char="•"/>
            </a:pPr>
            <a:r>
              <a:rPr lang="en-US" sz="2800"/>
              <a:t>Leverage message content</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Circumvent explicit parsing, increasing generalizability</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Build contextual and semantic relationships for messages</a:t>
            </a:r>
          </a:p>
          <a:p>
            <a:pPr marL="571500" indent="-571500">
              <a:buFont typeface="Arial" panose="020B0604020202020204" pitchFamily="34" charset="0"/>
              <a:buChar char="•"/>
            </a:pPr>
            <a:endParaRPr lang="en-US" sz="2800"/>
          </a:p>
        </p:txBody>
      </p:sp>
      <p:sp>
        <p:nvSpPr>
          <p:cNvPr id="9" name="TextBox 8">
            <a:extLst>
              <a:ext uri="{FF2B5EF4-FFF2-40B4-BE49-F238E27FC236}">
                <a16:creationId xmlns:a16="http://schemas.microsoft.com/office/drawing/2014/main" id="{737F861F-44E9-2069-25B5-AEC9901C2606}"/>
              </a:ext>
            </a:extLst>
          </p:cNvPr>
          <p:cNvSpPr txBox="1"/>
          <p:nvPr/>
        </p:nvSpPr>
        <p:spPr>
          <a:xfrm>
            <a:off x="988810" y="4393078"/>
            <a:ext cx="3634803" cy="707886"/>
          </a:xfrm>
          <a:prstGeom prst="rect">
            <a:avLst/>
          </a:prstGeom>
          <a:noFill/>
        </p:spPr>
        <p:txBody>
          <a:bodyPr wrap="square" rtlCol="0">
            <a:spAutoFit/>
          </a:bodyPr>
          <a:lstStyle/>
          <a:p>
            <a:r>
              <a:rPr lang="en-US" sz="4000" b="1" i="1"/>
              <a:t>BERT</a:t>
            </a:r>
          </a:p>
        </p:txBody>
      </p:sp>
      <p:sp>
        <p:nvSpPr>
          <p:cNvPr id="2" name="Slide Number Placeholder 42">
            <a:extLst>
              <a:ext uri="{FF2B5EF4-FFF2-40B4-BE49-F238E27FC236}">
                <a16:creationId xmlns:a16="http://schemas.microsoft.com/office/drawing/2014/main" id="{7A53411C-00AB-A461-4B78-96DE7433E394}"/>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7</a:t>
            </a:fld>
            <a:endParaRPr lang="en-US">
              <a:solidFill>
                <a:srgbClr val="0B1320"/>
              </a:solidFill>
            </a:endParaRPr>
          </a:p>
        </p:txBody>
      </p:sp>
      <p:pic>
        <p:nvPicPr>
          <p:cNvPr id="3" name="Picture 2" descr="A blue and red text on a black background&#10;&#10;Description automatically generated">
            <a:extLst>
              <a:ext uri="{FF2B5EF4-FFF2-40B4-BE49-F238E27FC236}">
                <a16:creationId xmlns:a16="http://schemas.microsoft.com/office/drawing/2014/main" id="{DE32B2C3-7E84-0737-7D70-8F4536D6C0CF}"/>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6" name="Picture 2">
            <a:extLst>
              <a:ext uri="{FF2B5EF4-FFF2-40B4-BE49-F238E27FC236}">
                <a16:creationId xmlns:a16="http://schemas.microsoft.com/office/drawing/2014/main" id="{F37719C5-1D7B-0DA2-DBD5-A7D981AD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EC8BC99-000F-DAE0-1C40-BAAFE1D322FC}"/>
              </a:ext>
            </a:extLst>
          </p:cNvPr>
          <p:cNvGrpSpPr/>
          <p:nvPr/>
        </p:nvGrpSpPr>
        <p:grpSpPr>
          <a:xfrm>
            <a:off x="6772000" y="3996625"/>
            <a:ext cx="8931629" cy="2622785"/>
            <a:chOff x="9305448" y="4319458"/>
            <a:chExt cx="8697433" cy="2695698"/>
          </a:xfrm>
        </p:grpSpPr>
        <p:sp>
          <p:nvSpPr>
            <p:cNvPr id="12" name="TextBox 11">
              <a:extLst>
                <a:ext uri="{FF2B5EF4-FFF2-40B4-BE49-F238E27FC236}">
                  <a16:creationId xmlns:a16="http://schemas.microsoft.com/office/drawing/2014/main" id="{335D569D-61FB-AE36-09AF-DAA62A09D3A4}"/>
                </a:ext>
              </a:extLst>
            </p:cNvPr>
            <p:cNvSpPr txBox="1"/>
            <p:nvPr/>
          </p:nvSpPr>
          <p:spPr>
            <a:xfrm>
              <a:off x="9305448" y="4998587"/>
              <a:ext cx="8191753" cy="727565"/>
            </a:xfrm>
            <a:prstGeom prst="rect">
              <a:avLst/>
            </a:prstGeom>
            <a:noFill/>
            <a:ln>
              <a:solidFill>
                <a:schemeClr val="tx2">
                  <a:lumMod val="60000"/>
                  <a:lumOff val="40000"/>
                </a:schemeClr>
              </a:solidFill>
            </a:ln>
          </p:spPr>
          <p:txBody>
            <a:bodyPr wrap="square" rtlCol="0">
              <a:spAutoFit/>
            </a:bodyPr>
            <a:lstStyle/>
            <a:p>
              <a:r>
                <a:rPr lang="en-US" sz="2000"/>
                <a:t>in-connection12270(G21-404):session12271: Remove link42567 (local handle=5, remote handle=5, name=G21:125360:VEHICLE_SERVICE</a:t>
              </a:r>
            </a:p>
          </p:txBody>
        </p:sp>
        <p:sp>
          <p:nvSpPr>
            <p:cNvPr id="13" name="TextBox 12">
              <a:extLst>
                <a:ext uri="{FF2B5EF4-FFF2-40B4-BE49-F238E27FC236}">
                  <a16:creationId xmlns:a16="http://schemas.microsoft.com/office/drawing/2014/main" id="{90781731-FEE2-530A-FC0E-8058B0B55A16}"/>
                </a:ext>
              </a:extLst>
            </p:cNvPr>
            <p:cNvSpPr txBox="1"/>
            <p:nvPr/>
          </p:nvSpPr>
          <p:spPr>
            <a:xfrm>
              <a:off x="9305448" y="5971258"/>
              <a:ext cx="8697433" cy="1043898"/>
            </a:xfrm>
            <a:prstGeom prst="rect">
              <a:avLst/>
            </a:prstGeom>
            <a:noFill/>
            <a:ln>
              <a:solidFill>
                <a:schemeClr val="tx2">
                  <a:lumMod val="60000"/>
                  <a:lumOff val="40000"/>
                </a:schemeClr>
              </a:solidFill>
            </a:ln>
          </p:spPr>
          <p:txBody>
            <a:bodyPr wrap="square" rtlCol="0">
              <a:spAutoFit/>
            </a:bodyPr>
            <a:lstStyle/>
            <a:p>
              <a:r>
                <a:rPr lang="pt-BR" sz="2000"/>
                <a:t>in</a:t>
              </a:r>
              <a:r>
                <a:rPr lang="pt-BR" sz="2000">
                  <a:solidFill>
                    <a:srgbClr val="FF0000"/>
                  </a:solidFill>
                </a:rPr>
                <a:t>[NUM]</a:t>
              </a:r>
              <a:r>
                <a:rPr lang="pt-BR" sz="2000"/>
                <a:t>connection</a:t>
              </a:r>
              <a:r>
                <a:rPr lang="pt-BR" sz="2000">
                  <a:solidFill>
                    <a:srgbClr val="FF0000"/>
                  </a:solidFill>
                </a:rPr>
                <a:t>[NUM]</a:t>
              </a:r>
              <a:r>
                <a:rPr lang="pt-BR" sz="2000"/>
                <a:t>G</a:t>
              </a:r>
              <a:r>
                <a:rPr lang="pt-BR" sz="2000">
                  <a:solidFill>
                    <a:srgbClr val="FF0000"/>
                  </a:solidFill>
                </a:rPr>
                <a:t>[NUM][NUM]</a:t>
              </a:r>
              <a:r>
                <a:rPr lang="pt-BR" sz="2000"/>
                <a:t>G</a:t>
              </a:r>
              <a:r>
                <a:rPr lang="pt-BR" sz="2000">
                  <a:solidFill>
                    <a:srgbClr val="FF0000"/>
                  </a:solidFill>
                </a:rPr>
                <a:t>[NUM]</a:t>
              </a:r>
              <a:r>
                <a:rPr lang="pt-BR" sz="2000"/>
                <a:t>session</a:t>
              </a:r>
              <a:r>
                <a:rPr lang="pt-BR" sz="2000">
                  <a:solidFill>
                    <a:srgbClr val="FF0000"/>
                  </a:solidFill>
                </a:rPr>
                <a:t>[NUM] </a:t>
              </a:r>
              <a:r>
                <a:rPr lang="pt-BR" sz="2000"/>
                <a:t>Remove link</a:t>
              </a:r>
              <a:r>
                <a:rPr lang="pt-BR" sz="2000">
                  <a:solidFill>
                    <a:srgbClr val="FF0000"/>
                  </a:solidFill>
                </a:rPr>
                <a:t>[NUM]</a:t>
              </a:r>
              <a:r>
                <a:rPr lang="pt-BR" sz="2000"/>
                <a:t>local handle</a:t>
              </a:r>
              <a:r>
                <a:rPr lang="pt-BR" sz="2000">
                  <a:solidFill>
                    <a:srgbClr val="FF0000"/>
                  </a:solidFill>
                </a:rPr>
                <a:t>[NUM]</a:t>
              </a:r>
              <a:r>
                <a:rPr lang="pt-BR" sz="2000"/>
                <a:t>remote handle</a:t>
              </a:r>
              <a:r>
                <a:rPr lang="pt-BR" sz="2000">
                  <a:solidFill>
                    <a:srgbClr val="FF0000"/>
                  </a:solidFill>
                </a:rPr>
                <a:t>[NUM]</a:t>
              </a:r>
              <a:r>
                <a:rPr lang="pt-BR" sz="2000"/>
                <a:t>nameG</a:t>
              </a:r>
              <a:r>
                <a:rPr lang="pt-BR" sz="2000">
                  <a:solidFill>
                    <a:srgbClr val="FF0000"/>
                  </a:solidFill>
                </a:rPr>
                <a:t>[NUM]</a:t>
              </a:r>
              <a:r>
                <a:rPr lang="pt-BR" sz="2000"/>
                <a:t>VEHICLE</a:t>
              </a:r>
              <a:r>
                <a:rPr lang="pt-BR" sz="2000">
                  <a:solidFill>
                    <a:srgbClr val="FF0000"/>
                  </a:solidFill>
                </a:rPr>
                <a:t>[NUM]</a:t>
              </a:r>
              <a:r>
                <a:rPr lang="pt-BR" sz="2000"/>
                <a:t>SERVICE</a:t>
              </a:r>
              <a:r>
                <a:rPr lang="pt-BR" sz="2000">
                  <a:solidFill>
                    <a:srgbClr val="FF0000"/>
                  </a:solidFill>
                </a:rPr>
                <a:t>[NUM]</a:t>
              </a:r>
              <a:endParaRPr lang="en-US" sz="2000">
                <a:solidFill>
                  <a:srgbClr val="FF0000"/>
                </a:solidFill>
              </a:endParaRPr>
            </a:p>
          </p:txBody>
        </p:sp>
        <p:sp>
          <p:nvSpPr>
            <p:cNvPr id="14" name="TextBox 13">
              <a:extLst>
                <a:ext uri="{FF2B5EF4-FFF2-40B4-BE49-F238E27FC236}">
                  <a16:creationId xmlns:a16="http://schemas.microsoft.com/office/drawing/2014/main" id="{A5D03F46-E9CF-9946-A359-04DF5647DC57}"/>
                </a:ext>
              </a:extLst>
            </p:cNvPr>
            <p:cNvSpPr txBox="1"/>
            <p:nvPr/>
          </p:nvSpPr>
          <p:spPr>
            <a:xfrm>
              <a:off x="9409698" y="4319458"/>
              <a:ext cx="3721395" cy="584775"/>
            </a:xfrm>
            <a:prstGeom prst="rect">
              <a:avLst/>
            </a:prstGeom>
            <a:noFill/>
            <a:ln>
              <a:noFill/>
            </a:ln>
          </p:spPr>
          <p:txBody>
            <a:bodyPr wrap="square" rtlCol="0">
              <a:spAutoFit/>
            </a:bodyPr>
            <a:lstStyle/>
            <a:p>
              <a:r>
                <a:rPr lang="en-US" sz="3200" b="1"/>
                <a:t>Sample Log</a:t>
              </a:r>
            </a:p>
          </p:txBody>
        </p:sp>
      </p:grpSp>
      <p:grpSp>
        <p:nvGrpSpPr>
          <p:cNvPr id="15" name="Group 14">
            <a:extLst>
              <a:ext uri="{FF2B5EF4-FFF2-40B4-BE49-F238E27FC236}">
                <a16:creationId xmlns:a16="http://schemas.microsoft.com/office/drawing/2014/main" id="{DCDEC904-5375-AADB-6FCA-C169284858CB}"/>
              </a:ext>
            </a:extLst>
          </p:cNvPr>
          <p:cNvGrpSpPr/>
          <p:nvPr/>
        </p:nvGrpSpPr>
        <p:grpSpPr>
          <a:xfrm>
            <a:off x="6772002" y="7079139"/>
            <a:ext cx="11057592" cy="1870216"/>
            <a:chOff x="9305448" y="4319458"/>
            <a:chExt cx="8191753" cy="2322918"/>
          </a:xfrm>
        </p:grpSpPr>
        <p:sp>
          <p:nvSpPr>
            <p:cNvPr id="16" name="TextBox 15">
              <a:extLst>
                <a:ext uri="{FF2B5EF4-FFF2-40B4-BE49-F238E27FC236}">
                  <a16:creationId xmlns:a16="http://schemas.microsoft.com/office/drawing/2014/main" id="{489E3493-56CC-4521-272D-42165E563A51}"/>
                </a:ext>
              </a:extLst>
            </p:cNvPr>
            <p:cNvSpPr txBox="1"/>
            <p:nvPr/>
          </p:nvSpPr>
          <p:spPr>
            <a:xfrm>
              <a:off x="9305448" y="4998587"/>
              <a:ext cx="8191753" cy="1643789"/>
            </a:xfrm>
            <a:prstGeom prst="rect">
              <a:avLst/>
            </a:prstGeom>
            <a:noFill/>
            <a:ln>
              <a:solidFill>
                <a:schemeClr val="tx2">
                  <a:lumMod val="60000"/>
                  <a:lumOff val="40000"/>
                </a:schemeClr>
              </a:solidFill>
            </a:ln>
          </p:spPr>
          <p:txBody>
            <a:bodyPr wrap="square" rtlCol="0">
              <a:spAutoFit/>
            </a:bodyPr>
            <a:lstStyle/>
            <a:p>
              <a:r>
                <a:rPr lang="en-US" sz="2000"/>
                <a:t>Aborting messaging object. Name = qc-sbus-001:topic:construct_test_pack_tracker~175|construct_test_pack_tracker, Object type = Microsoft.ApplicationServer.Messaging.Broker.AmqpMessageConsumer, Reason = The operation did not complete within the allotted timeout of 00:02:00.</a:t>
              </a:r>
            </a:p>
          </p:txBody>
        </p:sp>
        <p:sp>
          <p:nvSpPr>
            <p:cNvPr id="18" name="TextBox 17">
              <a:extLst>
                <a:ext uri="{FF2B5EF4-FFF2-40B4-BE49-F238E27FC236}">
                  <a16:creationId xmlns:a16="http://schemas.microsoft.com/office/drawing/2014/main" id="{4F5C4B58-5051-FAA0-FBD7-F756BDC80AC2}"/>
                </a:ext>
              </a:extLst>
            </p:cNvPr>
            <p:cNvSpPr txBox="1"/>
            <p:nvPr/>
          </p:nvSpPr>
          <p:spPr>
            <a:xfrm>
              <a:off x="9409698" y="4319458"/>
              <a:ext cx="4425813" cy="584775"/>
            </a:xfrm>
            <a:prstGeom prst="rect">
              <a:avLst/>
            </a:prstGeom>
            <a:noFill/>
            <a:ln>
              <a:noFill/>
            </a:ln>
          </p:spPr>
          <p:txBody>
            <a:bodyPr wrap="square" rtlCol="0">
              <a:spAutoFit/>
            </a:bodyPr>
            <a:lstStyle/>
            <a:p>
              <a:r>
                <a:rPr lang="en-US" sz="3200" b="1"/>
                <a:t>Sample Anomalous Log</a:t>
              </a:r>
            </a:p>
          </p:txBody>
        </p:sp>
      </p:grpSp>
      <p:pic>
        <p:nvPicPr>
          <p:cNvPr id="2052" name="Picture 4" descr="Holy Bible PNG Image - PurePNG | Free transparent CC0 PNG Image Library">
            <a:extLst>
              <a:ext uri="{FF2B5EF4-FFF2-40B4-BE49-F238E27FC236}">
                <a16:creationId xmlns:a16="http://schemas.microsoft.com/office/drawing/2014/main" id="{526F0997-7ED6-8E8C-BA72-C3CB63D477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733" y="187593"/>
            <a:ext cx="1605834" cy="82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42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53D106E-6E97-A9B8-5944-8F8D50A49D65}"/>
              </a:ext>
            </a:extLst>
          </p:cNvPr>
          <p:cNvSpPr/>
          <p:nvPr/>
        </p:nvSpPr>
        <p:spPr>
          <a:xfrm>
            <a:off x="1028700" y="3086100"/>
            <a:ext cx="1494277" cy="0"/>
          </a:xfrm>
          <a:prstGeom prst="line">
            <a:avLst/>
          </a:prstGeom>
          <a:ln w="76200">
            <a:solidFill>
              <a:srgbClr val="FF000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F52331D1-F4A0-EF05-FE8E-60E8D502E336}"/>
              </a:ext>
            </a:extLst>
          </p:cNvPr>
          <p:cNvSpPr txBox="1"/>
          <p:nvPr/>
        </p:nvSpPr>
        <p:spPr>
          <a:xfrm>
            <a:off x="1028700" y="1727094"/>
            <a:ext cx="14992182"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Extracting Understanding from Messages</a:t>
            </a:r>
          </a:p>
        </p:txBody>
      </p:sp>
      <p:grpSp>
        <p:nvGrpSpPr>
          <p:cNvPr id="22" name="Group 37">
            <a:extLst>
              <a:ext uri="{FF2B5EF4-FFF2-40B4-BE49-F238E27FC236}">
                <a16:creationId xmlns:a16="http://schemas.microsoft.com/office/drawing/2014/main" id="{A841080A-DE04-D136-7154-130277175AF4}"/>
              </a:ext>
            </a:extLst>
          </p:cNvPr>
          <p:cNvGrpSpPr/>
          <p:nvPr/>
        </p:nvGrpSpPr>
        <p:grpSpPr>
          <a:xfrm>
            <a:off x="-2623828" y="-307027"/>
            <a:ext cx="12752566" cy="1514762"/>
            <a:chOff x="101600" y="-66675"/>
            <a:chExt cx="3929990" cy="708599"/>
          </a:xfrm>
        </p:grpSpPr>
        <p:sp>
          <p:nvSpPr>
            <p:cNvPr id="23" name="Freeform 38">
              <a:extLst>
                <a:ext uri="{FF2B5EF4-FFF2-40B4-BE49-F238E27FC236}">
                  <a16:creationId xmlns:a16="http://schemas.microsoft.com/office/drawing/2014/main" id="{47C376D3-694A-C85B-03E1-7C5A51DF274B}"/>
                </a:ext>
              </a:extLst>
            </p:cNvPr>
            <p:cNvSpPr/>
            <p:nvPr/>
          </p:nvSpPr>
          <p:spPr>
            <a:xfrm>
              <a:off x="650923" y="32324"/>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dirty="0"/>
            </a:p>
          </p:txBody>
        </p:sp>
        <p:sp>
          <p:nvSpPr>
            <p:cNvPr id="24" name="TextBox 39">
              <a:extLst>
                <a:ext uri="{FF2B5EF4-FFF2-40B4-BE49-F238E27FC236}">
                  <a16:creationId xmlns:a16="http://schemas.microsoft.com/office/drawing/2014/main" id="{AE22EEF9-C3F7-9D4D-73BA-BB73CA72D35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1716C2FF-E14D-D213-D80E-FD582E530997}"/>
              </a:ext>
            </a:extLst>
          </p:cNvPr>
          <p:cNvSpPr txBox="1"/>
          <p:nvPr/>
        </p:nvSpPr>
        <p:spPr>
          <a:xfrm>
            <a:off x="2418444" y="430936"/>
            <a:ext cx="9152284" cy="446404"/>
          </a:xfrm>
          <a:prstGeom prst="rect">
            <a:avLst/>
          </a:prstGeom>
        </p:spPr>
        <p:txBody>
          <a:bodyPr wrap="square" lIns="0" tIns="0" rIns="0" bIns="0" rtlCol="0" anchor="t">
            <a:spAutoFit/>
          </a:bodyPr>
          <a:lstStyle/>
          <a:p>
            <a:pPr>
              <a:lnSpc>
                <a:spcPts val="3319"/>
              </a:lnSpc>
            </a:pPr>
            <a:r>
              <a:rPr lang="en-US" sz="4000" dirty="0">
                <a:solidFill>
                  <a:srgbClr val="FFFFFF"/>
                </a:solidFill>
                <a:latin typeface="Helios Extended Bold"/>
              </a:rPr>
              <a:t>Importance Weighting</a:t>
            </a:r>
          </a:p>
        </p:txBody>
      </p:sp>
      <p:sp>
        <p:nvSpPr>
          <p:cNvPr id="7" name="TextBox 6">
            <a:extLst>
              <a:ext uri="{FF2B5EF4-FFF2-40B4-BE49-F238E27FC236}">
                <a16:creationId xmlns:a16="http://schemas.microsoft.com/office/drawing/2014/main" id="{75CD2FDE-8839-E37E-52BA-AED19902CEFD}"/>
              </a:ext>
            </a:extLst>
          </p:cNvPr>
          <p:cNvSpPr txBox="1"/>
          <p:nvPr/>
        </p:nvSpPr>
        <p:spPr>
          <a:xfrm>
            <a:off x="1152608" y="3181993"/>
            <a:ext cx="16676986" cy="707886"/>
          </a:xfrm>
          <a:prstGeom prst="rect">
            <a:avLst/>
          </a:prstGeom>
          <a:noFill/>
        </p:spPr>
        <p:txBody>
          <a:bodyPr wrap="square" rtlCol="0">
            <a:spAutoFit/>
          </a:bodyPr>
          <a:lstStyle/>
          <a:p>
            <a:r>
              <a:rPr lang="en-US" sz="4000" b="1"/>
              <a:t>Assumption: Context of abnormal data is different than that of normal data</a:t>
            </a:r>
          </a:p>
        </p:txBody>
      </p:sp>
      <p:sp>
        <p:nvSpPr>
          <p:cNvPr id="8" name="TextBox 7">
            <a:extLst>
              <a:ext uri="{FF2B5EF4-FFF2-40B4-BE49-F238E27FC236}">
                <a16:creationId xmlns:a16="http://schemas.microsoft.com/office/drawing/2014/main" id="{BC3373B8-4E19-46C5-A0DD-C56778183CAA}"/>
              </a:ext>
            </a:extLst>
          </p:cNvPr>
          <p:cNvSpPr txBox="1"/>
          <p:nvPr/>
        </p:nvSpPr>
        <p:spPr>
          <a:xfrm>
            <a:off x="988810" y="5186037"/>
            <a:ext cx="5205319" cy="3539430"/>
          </a:xfrm>
          <a:prstGeom prst="rect">
            <a:avLst/>
          </a:prstGeom>
          <a:noFill/>
        </p:spPr>
        <p:txBody>
          <a:bodyPr wrap="square" rtlCol="0">
            <a:spAutoFit/>
          </a:bodyPr>
          <a:lstStyle/>
          <a:p>
            <a:pPr marL="571500" indent="-571500">
              <a:buFont typeface="Arial" panose="020B0604020202020204" pitchFamily="34" charset="0"/>
              <a:buChar char="•"/>
            </a:pPr>
            <a:r>
              <a:rPr lang="en-US" sz="2800"/>
              <a:t>Leverage message content</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Circumvent explicit parsing, increasing generalizability</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Build contextual and semantic relationships for messages</a:t>
            </a:r>
          </a:p>
          <a:p>
            <a:pPr marL="571500" indent="-571500">
              <a:buFont typeface="Arial" panose="020B0604020202020204" pitchFamily="34" charset="0"/>
              <a:buChar char="•"/>
            </a:pPr>
            <a:endParaRPr lang="en-US" sz="2800"/>
          </a:p>
        </p:txBody>
      </p:sp>
      <p:sp>
        <p:nvSpPr>
          <p:cNvPr id="9" name="TextBox 8">
            <a:extLst>
              <a:ext uri="{FF2B5EF4-FFF2-40B4-BE49-F238E27FC236}">
                <a16:creationId xmlns:a16="http://schemas.microsoft.com/office/drawing/2014/main" id="{737F861F-44E9-2069-25B5-AEC9901C2606}"/>
              </a:ext>
            </a:extLst>
          </p:cNvPr>
          <p:cNvSpPr txBox="1"/>
          <p:nvPr/>
        </p:nvSpPr>
        <p:spPr>
          <a:xfrm>
            <a:off x="988810" y="4393078"/>
            <a:ext cx="3634803" cy="707886"/>
          </a:xfrm>
          <a:prstGeom prst="rect">
            <a:avLst/>
          </a:prstGeom>
          <a:noFill/>
        </p:spPr>
        <p:txBody>
          <a:bodyPr wrap="square" rtlCol="0">
            <a:spAutoFit/>
          </a:bodyPr>
          <a:lstStyle/>
          <a:p>
            <a:r>
              <a:rPr lang="en-US" sz="4000" b="1" i="1"/>
              <a:t>BERT</a:t>
            </a:r>
          </a:p>
        </p:txBody>
      </p:sp>
      <p:sp>
        <p:nvSpPr>
          <p:cNvPr id="2" name="Slide Number Placeholder 42">
            <a:extLst>
              <a:ext uri="{FF2B5EF4-FFF2-40B4-BE49-F238E27FC236}">
                <a16:creationId xmlns:a16="http://schemas.microsoft.com/office/drawing/2014/main" id="{7A53411C-00AB-A461-4B78-96DE7433E394}"/>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8</a:t>
            </a:fld>
            <a:endParaRPr lang="en-US">
              <a:solidFill>
                <a:srgbClr val="0B1320"/>
              </a:solidFill>
            </a:endParaRPr>
          </a:p>
        </p:txBody>
      </p:sp>
      <p:pic>
        <p:nvPicPr>
          <p:cNvPr id="3" name="Picture 2" descr="A blue and red text on a black background&#10;&#10;Description automatically generated">
            <a:extLst>
              <a:ext uri="{FF2B5EF4-FFF2-40B4-BE49-F238E27FC236}">
                <a16:creationId xmlns:a16="http://schemas.microsoft.com/office/drawing/2014/main" id="{DE32B2C3-7E84-0737-7D70-8F4536D6C0CF}"/>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6" name="Picture 2">
            <a:extLst>
              <a:ext uri="{FF2B5EF4-FFF2-40B4-BE49-F238E27FC236}">
                <a16:creationId xmlns:a16="http://schemas.microsoft.com/office/drawing/2014/main" id="{F37719C5-1D7B-0DA2-DBD5-A7D981AD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EC8BC99-000F-DAE0-1C40-BAAFE1D322FC}"/>
              </a:ext>
            </a:extLst>
          </p:cNvPr>
          <p:cNvGrpSpPr/>
          <p:nvPr/>
        </p:nvGrpSpPr>
        <p:grpSpPr>
          <a:xfrm>
            <a:off x="6772000" y="3996625"/>
            <a:ext cx="8931629" cy="2622785"/>
            <a:chOff x="9305448" y="4319458"/>
            <a:chExt cx="8697433" cy="2695698"/>
          </a:xfrm>
        </p:grpSpPr>
        <p:sp>
          <p:nvSpPr>
            <p:cNvPr id="12" name="TextBox 11">
              <a:extLst>
                <a:ext uri="{FF2B5EF4-FFF2-40B4-BE49-F238E27FC236}">
                  <a16:creationId xmlns:a16="http://schemas.microsoft.com/office/drawing/2014/main" id="{335D569D-61FB-AE36-09AF-DAA62A09D3A4}"/>
                </a:ext>
              </a:extLst>
            </p:cNvPr>
            <p:cNvSpPr txBox="1"/>
            <p:nvPr/>
          </p:nvSpPr>
          <p:spPr>
            <a:xfrm>
              <a:off x="9305448" y="4998587"/>
              <a:ext cx="8191753" cy="727565"/>
            </a:xfrm>
            <a:prstGeom prst="rect">
              <a:avLst/>
            </a:prstGeom>
            <a:noFill/>
            <a:ln>
              <a:solidFill>
                <a:schemeClr val="tx2">
                  <a:lumMod val="60000"/>
                  <a:lumOff val="40000"/>
                </a:schemeClr>
              </a:solidFill>
            </a:ln>
          </p:spPr>
          <p:txBody>
            <a:bodyPr wrap="square" rtlCol="0">
              <a:spAutoFit/>
            </a:bodyPr>
            <a:lstStyle/>
            <a:p>
              <a:r>
                <a:rPr lang="en-US" sz="2000"/>
                <a:t>in-connection12270(G21-404):session12271: Remove link42567 (local handle=5, remote handle=5, name=G21:125360:VEHICLE_SERVICE</a:t>
              </a:r>
            </a:p>
          </p:txBody>
        </p:sp>
        <p:sp>
          <p:nvSpPr>
            <p:cNvPr id="13" name="TextBox 12">
              <a:extLst>
                <a:ext uri="{FF2B5EF4-FFF2-40B4-BE49-F238E27FC236}">
                  <a16:creationId xmlns:a16="http://schemas.microsoft.com/office/drawing/2014/main" id="{90781731-FEE2-530A-FC0E-8058B0B55A16}"/>
                </a:ext>
              </a:extLst>
            </p:cNvPr>
            <p:cNvSpPr txBox="1"/>
            <p:nvPr/>
          </p:nvSpPr>
          <p:spPr>
            <a:xfrm>
              <a:off x="9305448" y="5971258"/>
              <a:ext cx="8697433" cy="1043898"/>
            </a:xfrm>
            <a:prstGeom prst="rect">
              <a:avLst/>
            </a:prstGeom>
            <a:noFill/>
            <a:ln>
              <a:solidFill>
                <a:schemeClr val="tx2">
                  <a:lumMod val="60000"/>
                  <a:lumOff val="40000"/>
                </a:schemeClr>
              </a:solidFill>
            </a:ln>
          </p:spPr>
          <p:txBody>
            <a:bodyPr wrap="square" rtlCol="0">
              <a:spAutoFit/>
            </a:bodyPr>
            <a:lstStyle/>
            <a:p>
              <a:r>
                <a:rPr lang="pt-BR" sz="2000"/>
                <a:t>in</a:t>
              </a:r>
              <a:r>
                <a:rPr lang="pt-BR" sz="2000">
                  <a:solidFill>
                    <a:srgbClr val="FF0000"/>
                  </a:solidFill>
                </a:rPr>
                <a:t>[NUM]</a:t>
              </a:r>
              <a:r>
                <a:rPr lang="pt-BR" sz="2000"/>
                <a:t>connection</a:t>
              </a:r>
              <a:r>
                <a:rPr lang="pt-BR" sz="2000">
                  <a:solidFill>
                    <a:srgbClr val="FF0000"/>
                  </a:solidFill>
                </a:rPr>
                <a:t>[NUM]</a:t>
              </a:r>
              <a:r>
                <a:rPr lang="pt-BR" sz="2000"/>
                <a:t>G</a:t>
              </a:r>
              <a:r>
                <a:rPr lang="pt-BR" sz="2000">
                  <a:solidFill>
                    <a:srgbClr val="FF0000"/>
                  </a:solidFill>
                </a:rPr>
                <a:t>[NUM][NUM]</a:t>
              </a:r>
              <a:r>
                <a:rPr lang="pt-BR" sz="2000"/>
                <a:t>G</a:t>
              </a:r>
              <a:r>
                <a:rPr lang="pt-BR" sz="2000">
                  <a:solidFill>
                    <a:srgbClr val="FF0000"/>
                  </a:solidFill>
                </a:rPr>
                <a:t>[NUM]</a:t>
              </a:r>
              <a:r>
                <a:rPr lang="pt-BR" sz="2000"/>
                <a:t>session</a:t>
              </a:r>
              <a:r>
                <a:rPr lang="pt-BR" sz="2000">
                  <a:solidFill>
                    <a:srgbClr val="FF0000"/>
                  </a:solidFill>
                </a:rPr>
                <a:t>[NUM] </a:t>
              </a:r>
              <a:r>
                <a:rPr lang="pt-BR" sz="2000"/>
                <a:t>Remove link</a:t>
              </a:r>
              <a:r>
                <a:rPr lang="pt-BR" sz="2000">
                  <a:solidFill>
                    <a:srgbClr val="FF0000"/>
                  </a:solidFill>
                </a:rPr>
                <a:t>[NUM]</a:t>
              </a:r>
              <a:r>
                <a:rPr lang="pt-BR" sz="2000"/>
                <a:t>local handle</a:t>
              </a:r>
              <a:r>
                <a:rPr lang="pt-BR" sz="2000">
                  <a:solidFill>
                    <a:srgbClr val="FF0000"/>
                  </a:solidFill>
                </a:rPr>
                <a:t>[NUM]</a:t>
              </a:r>
              <a:r>
                <a:rPr lang="pt-BR" sz="2000"/>
                <a:t>remote handle</a:t>
              </a:r>
              <a:r>
                <a:rPr lang="pt-BR" sz="2000">
                  <a:solidFill>
                    <a:srgbClr val="FF0000"/>
                  </a:solidFill>
                </a:rPr>
                <a:t>[NUM]</a:t>
              </a:r>
              <a:r>
                <a:rPr lang="pt-BR" sz="2000"/>
                <a:t>nameG</a:t>
              </a:r>
              <a:r>
                <a:rPr lang="pt-BR" sz="2000">
                  <a:solidFill>
                    <a:srgbClr val="FF0000"/>
                  </a:solidFill>
                </a:rPr>
                <a:t>[NUM]</a:t>
              </a:r>
              <a:r>
                <a:rPr lang="pt-BR" sz="2000"/>
                <a:t>VEHICLE</a:t>
              </a:r>
              <a:r>
                <a:rPr lang="pt-BR" sz="2000">
                  <a:solidFill>
                    <a:srgbClr val="FF0000"/>
                  </a:solidFill>
                </a:rPr>
                <a:t>[NUM]</a:t>
              </a:r>
              <a:r>
                <a:rPr lang="pt-BR" sz="2000"/>
                <a:t>SERVICE</a:t>
              </a:r>
              <a:r>
                <a:rPr lang="pt-BR" sz="2000">
                  <a:solidFill>
                    <a:srgbClr val="FF0000"/>
                  </a:solidFill>
                </a:rPr>
                <a:t>[NUM]</a:t>
              </a:r>
              <a:endParaRPr lang="en-US" sz="2000">
                <a:solidFill>
                  <a:srgbClr val="FF0000"/>
                </a:solidFill>
              </a:endParaRPr>
            </a:p>
          </p:txBody>
        </p:sp>
        <p:sp>
          <p:nvSpPr>
            <p:cNvPr id="14" name="TextBox 13">
              <a:extLst>
                <a:ext uri="{FF2B5EF4-FFF2-40B4-BE49-F238E27FC236}">
                  <a16:creationId xmlns:a16="http://schemas.microsoft.com/office/drawing/2014/main" id="{A5D03F46-E9CF-9946-A359-04DF5647DC57}"/>
                </a:ext>
              </a:extLst>
            </p:cNvPr>
            <p:cNvSpPr txBox="1"/>
            <p:nvPr/>
          </p:nvSpPr>
          <p:spPr>
            <a:xfrm>
              <a:off x="9409698" y="4319458"/>
              <a:ext cx="3721395" cy="584775"/>
            </a:xfrm>
            <a:prstGeom prst="rect">
              <a:avLst/>
            </a:prstGeom>
            <a:noFill/>
            <a:ln>
              <a:noFill/>
            </a:ln>
          </p:spPr>
          <p:txBody>
            <a:bodyPr wrap="square" rtlCol="0">
              <a:spAutoFit/>
            </a:bodyPr>
            <a:lstStyle/>
            <a:p>
              <a:r>
                <a:rPr lang="en-US" sz="3200" b="1"/>
                <a:t>Sample Log</a:t>
              </a:r>
            </a:p>
          </p:txBody>
        </p:sp>
      </p:grpSp>
      <p:grpSp>
        <p:nvGrpSpPr>
          <p:cNvPr id="15" name="Group 14">
            <a:extLst>
              <a:ext uri="{FF2B5EF4-FFF2-40B4-BE49-F238E27FC236}">
                <a16:creationId xmlns:a16="http://schemas.microsoft.com/office/drawing/2014/main" id="{DCDEC904-5375-AADB-6FCA-C169284858CB}"/>
              </a:ext>
            </a:extLst>
          </p:cNvPr>
          <p:cNvGrpSpPr/>
          <p:nvPr/>
        </p:nvGrpSpPr>
        <p:grpSpPr>
          <a:xfrm>
            <a:off x="6772002" y="7079139"/>
            <a:ext cx="11057592" cy="1870216"/>
            <a:chOff x="9305448" y="4319458"/>
            <a:chExt cx="8191753" cy="2322918"/>
          </a:xfrm>
        </p:grpSpPr>
        <p:sp>
          <p:nvSpPr>
            <p:cNvPr id="16" name="TextBox 15">
              <a:extLst>
                <a:ext uri="{FF2B5EF4-FFF2-40B4-BE49-F238E27FC236}">
                  <a16:creationId xmlns:a16="http://schemas.microsoft.com/office/drawing/2014/main" id="{489E3493-56CC-4521-272D-42165E563A51}"/>
                </a:ext>
              </a:extLst>
            </p:cNvPr>
            <p:cNvSpPr txBox="1"/>
            <p:nvPr/>
          </p:nvSpPr>
          <p:spPr>
            <a:xfrm>
              <a:off x="9305448" y="4998587"/>
              <a:ext cx="8191753" cy="1643789"/>
            </a:xfrm>
            <a:prstGeom prst="rect">
              <a:avLst/>
            </a:prstGeom>
            <a:noFill/>
            <a:ln>
              <a:solidFill>
                <a:schemeClr val="tx2">
                  <a:lumMod val="60000"/>
                  <a:lumOff val="40000"/>
                </a:schemeClr>
              </a:solidFill>
            </a:ln>
          </p:spPr>
          <p:txBody>
            <a:bodyPr wrap="square" rtlCol="0">
              <a:spAutoFit/>
            </a:bodyPr>
            <a:lstStyle/>
            <a:p>
              <a:r>
                <a:rPr lang="en-US" sz="2000"/>
                <a:t>Aborting messaging object. Name = qc-sbus-001:topic:construct_test_pack_tracker~175|construct_test_pack_tracker, Object type = Microsoft.ApplicationServer.Messaging.Broker.AmqpMessageConsumer, Reason = The operation did not complete within the allotted timeout of 00:02:00.</a:t>
              </a:r>
            </a:p>
          </p:txBody>
        </p:sp>
        <p:sp>
          <p:nvSpPr>
            <p:cNvPr id="18" name="TextBox 17">
              <a:extLst>
                <a:ext uri="{FF2B5EF4-FFF2-40B4-BE49-F238E27FC236}">
                  <a16:creationId xmlns:a16="http://schemas.microsoft.com/office/drawing/2014/main" id="{4F5C4B58-5051-FAA0-FBD7-F756BDC80AC2}"/>
                </a:ext>
              </a:extLst>
            </p:cNvPr>
            <p:cNvSpPr txBox="1"/>
            <p:nvPr/>
          </p:nvSpPr>
          <p:spPr>
            <a:xfrm>
              <a:off x="9409698" y="4319458"/>
              <a:ext cx="4425813" cy="584775"/>
            </a:xfrm>
            <a:prstGeom prst="rect">
              <a:avLst/>
            </a:prstGeom>
            <a:noFill/>
            <a:ln>
              <a:noFill/>
            </a:ln>
          </p:spPr>
          <p:txBody>
            <a:bodyPr wrap="square" rtlCol="0">
              <a:spAutoFit/>
            </a:bodyPr>
            <a:lstStyle/>
            <a:p>
              <a:r>
                <a:rPr lang="en-US" sz="3200" b="1"/>
                <a:t>Sample Anomalous Log</a:t>
              </a:r>
            </a:p>
          </p:txBody>
        </p:sp>
      </p:grpSp>
      <p:pic>
        <p:nvPicPr>
          <p:cNvPr id="2052" name="Picture 4" descr="Holy Bible PNG Image - PurePNG | Free transparent CC0 PNG Image Library">
            <a:extLst>
              <a:ext uri="{FF2B5EF4-FFF2-40B4-BE49-F238E27FC236}">
                <a16:creationId xmlns:a16="http://schemas.microsoft.com/office/drawing/2014/main" id="{526F0997-7ED6-8E8C-BA72-C3CB63D477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733" y="187593"/>
            <a:ext cx="1605834" cy="82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416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D2B3D-A411-E878-0345-7FA0BB2A2E9E}"/>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53D106E-6E97-A9B8-5944-8F8D50A49D65}"/>
              </a:ext>
            </a:extLst>
          </p:cNvPr>
          <p:cNvSpPr/>
          <p:nvPr/>
        </p:nvSpPr>
        <p:spPr>
          <a:xfrm>
            <a:off x="1028700" y="3086100"/>
            <a:ext cx="1494277" cy="0"/>
          </a:xfrm>
          <a:prstGeom prst="line">
            <a:avLst/>
          </a:prstGeom>
          <a:ln w="76200">
            <a:solidFill>
              <a:srgbClr val="FF0000"/>
            </a:solid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5" name="TextBox 5">
            <a:extLst>
              <a:ext uri="{FF2B5EF4-FFF2-40B4-BE49-F238E27FC236}">
                <a16:creationId xmlns:a16="http://schemas.microsoft.com/office/drawing/2014/main" id="{F52331D1-F4A0-EF05-FE8E-60E8D502E336}"/>
              </a:ext>
            </a:extLst>
          </p:cNvPr>
          <p:cNvSpPr txBox="1"/>
          <p:nvPr/>
        </p:nvSpPr>
        <p:spPr>
          <a:xfrm>
            <a:off x="1028700" y="1727094"/>
            <a:ext cx="14992182" cy="1121461"/>
          </a:xfrm>
          <a:prstGeom prst="rect">
            <a:avLst/>
          </a:prstGeom>
        </p:spPr>
        <p:txBody>
          <a:bodyPr wrap="square" lIns="0" tIns="0" rIns="0" bIns="0" rtlCol="0" anchor="t">
            <a:spAutoFit/>
          </a:bodyPr>
          <a:lstStyle/>
          <a:p>
            <a:pPr>
              <a:lnSpc>
                <a:spcPts val="9470"/>
              </a:lnSpc>
            </a:pPr>
            <a:r>
              <a:rPr lang="en-US" sz="5400">
                <a:solidFill>
                  <a:srgbClr val="0B1320"/>
                </a:solidFill>
                <a:latin typeface="League Spartan"/>
              </a:rPr>
              <a:t>Extracting Understanding from Messages</a:t>
            </a:r>
          </a:p>
        </p:txBody>
      </p:sp>
      <p:grpSp>
        <p:nvGrpSpPr>
          <p:cNvPr id="22" name="Group 37">
            <a:extLst>
              <a:ext uri="{FF2B5EF4-FFF2-40B4-BE49-F238E27FC236}">
                <a16:creationId xmlns:a16="http://schemas.microsoft.com/office/drawing/2014/main" id="{A841080A-DE04-D136-7154-130277175AF4}"/>
              </a:ext>
            </a:extLst>
          </p:cNvPr>
          <p:cNvGrpSpPr/>
          <p:nvPr/>
        </p:nvGrpSpPr>
        <p:grpSpPr>
          <a:xfrm>
            <a:off x="-1020273" y="-142530"/>
            <a:ext cx="8876649" cy="1445663"/>
            <a:chOff x="0" y="-66675"/>
            <a:chExt cx="3380667" cy="676275"/>
          </a:xfrm>
        </p:grpSpPr>
        <p:sp>
          <p:nvSpPr>
            <p:cNvPr id="23" name="Freeform 38">
              <a:extLst>
                <a:ext uri="{FF2B5EF4-FFF2-40B4-BE49-F238E27FC236}">
                  <a16:creationId xmlns:a16="http://schemas.microsoft.com/office/drawing/2014/main" id="{47C376D3-694A-C85B-03E1-7C5A51DF274B}"/>
                </a:ext>
              </a:extLst>
            </p:cNvPr>
            <p:cNvSpPr/>
            <p:nvPr/>
          </p:nvSpPr>
          <p:spPr>
            <a:xfrm>
              <a:off x="0" y="0"/>
              <a:ext cx="3380667" cy="609600"/>
            </a:xfrm>
            <a:custGeom>
              <a:avLst/>
              <a:gdLst/>
              <a:ahLst/>
              <a:cxnLst/>
              <a:rect l="l" t="t" r="r" b="b"/>
              <a:pathLst>
                <a:path w="3380667" h="609600">
                  <a:moveTo>
                    <a:pt x="203200" y="0"/>
                  </a:moveTo>
                  <a:lnTo>
                    <a:pt x="3380667" y="0"/>
                  </a:lnTo>
                  <a:lnTo>
                    <a:pt x="3177467" y="609600"/>
                  </a:lnTo>
                  <a:lnTo>
                    <a:pt x="0" y="609600"/>
                  </a:lnTo>
                  <a:lnTo>
                    <a:pt x="203200" y="0"/>
                  </a:lnTo>
                  <a:close/>
                </a:path>
              </a:pathLst>
            </a:custGeom>
            <a:solidFill>
              <a:srgbClr val="1C3F60"/>
            </a:solidFill>
          </p:spPr>
          <p:txBody>
            <a:bodyPr/>
            <a:lstStyle/>
            <a:p>
              <a:endParaRPr lang="en-US"/>
            </a:p>
          </p:txBody>
        </p:sp>
        <p:sp>
          <p:nvSpPr>
            <p:cNvPr id="24" name="TextBox 39">
              <a:extLst>
                <a:ext uri="{FF2B5EF4-FFF2-40B4-BE49-F238E27FC236}">
                  <a16:creationId xmlns:a16="http://schemas.microsoft.com/office/drawing/2014/main" id="{AE22EEF9-C3F7-9D4D-73BA-BB73CA72D358}"/>
                </a:ext>
              </a:extLst>
            </p:cNvPr>
            <p:cNvSpPr txBox="1"/>
            <p:nvPr/>
          </p:nvSpPr>
          <p:spPr>
            <a:xfrm>
              <a:off x="101600" y="-66675"/>
              <a:ext cx="3177467" cy="676275"/>
            </a:xfrm>
            <a:prstGeom prst="rect">
              <a:avLst/>
            </a:prstGeom>
          </p:spPr>
          <p:txBody>
            <a:bodyPr lIns="50800" tIns="50800" rIns="50800" bIns="50800" rtlCol="0" anchor="ctr"/>
            <a:lstStyle/>
            <a:p>
              <a:pPr algn="ctr">
                <a:lnSpc>
                  <a:spcPts val="3319"/>
                </a:lnSpc>
              </a:pPr>
              <a:endParaRPr/>
            </a:p>
          </p:txBody>
        </p:sp>
      </p:grpSp>
      <p:sp>
        <p:nvSpPr>
          <p:cNvPr id="26" name="TextBox 45">
            <a:extLst>
              <a:ext uri="{FF2B5EF4-FFF2-40B4-BE49-F238E27FC236}">
                <a16:creationId xmlns:a16="http://schemas.microsoft.com/office/drawing/2014/main" id="{1716C2FF-E14D-D213-D80E-FD582E530997}"/>
              </a:ext>
            </a:extLst>
          </p:cNvPr>
          <p:cNvSpPr txBox="1"/>
          <p:nvPr/>
        </p:nvSpPr>
        <p:spPr>
          <a:xfrm>
            <a:off x="1164445" y="563064"/>
            <a:ext cx="9152284" cy="446404"/>
          </a:xfrm>
          <a:prstGeom prst="rect">
            <a:avLst/>
          </a:prstGeom>
        </p:spPr>
        <p:txBody>
          <a:bodyPr wrap="square" lIns="0" tIns="0" rIns="0" bIns="0" rtlCol="0" anchor="t">
            <a:spAutoFit/>
          </a:bodyPr>
          <a:lstStyle/>
          <a:p>
            <a:pPr>
              <a:lnSpc>
                <a:spcPts val="3319"/>
              </a:lnSpc>
            </a:pPr>
            <a:r>
              <a:rPr lang="en-US" sz="4000">
                <a:solidFill>
                  <a:srgbClr val="FFFFFF"/>
                </a:solidFill>
                <a:latin typeface="Helios Extended Bold"/>
              </a:rPr>
              <a:t>Contextual Analysis</a:t>
            </a:r>
          </a:p>
        </p:txBody>
      </p:sp>
      <p:sp>
        <p:nvSpPr>
          <p:cNvPr id="7" name="TextBox 6">
            <a:extLst>
              <a:ext uri="{FF2B5EF4-FFF2-40B4-BE49-F238E27FC236}">
                <a16:creationId xmlns:a16="http://schemas.microsoft.com/office/drawing/2014/main" id="{75CD2FDE-8839-E37E-52BA-AED19902CEFD}"/>
              </a:ext>
            </a:extLst>
          </p:cNvPr>
          <p:cNvSpPr txBox="1"/>
          <p:nvPr/>
        </p:nvSpPr>
        <p:spPr>
          <a:xfrm>
            <a:off x="1152608" y="3181993"/>
            <a:ext cx="16676986" cy="707886"/>
          </a:xfrm>
          <a:prstGeom prst="rect">
            <a:avLst/>
          </a:prstGeom>
          <a:noFill/>
        </p:spPr>
        <p:txBody>
          <a:bodyPr wrap="square" rtlCol="0">
            <a:spAutoFit/>
          </a:bodyPr>
          <a:lstStyle/>
          <a:p>
            <a:r>
              <a:rPr lang="en-US" sz="4000" b="1"/>
              <a:t>Assumption: Context of abnormal data is different than that of normal data</a:t>
            </a:r>
          </a:p>
        </p:txBody>
      </p:sp>
      <p:sp>
        <p:nvSpPr>
          <p:cNvPr id="8" name="TextBox 7">
            <a:extLst>
              <a:ext uri="{FF2B5EF4-FFF2-40B4-BE49-F238E27FC236}">
                <a16:creationId xmlns:a16="http://schemas.microsoft.com/office/drawing/2014/main" id="{BC3373B8-4E19-46C5-A0DD-C56778183CAA}"/>
              </a:ext>
            </a:extLst>
          </p:cNvPr>
          <p:cNvSpPr txBox="1"/>
          <p:nvPr/>
        </p:nvSpPr>
        <p:spPr>
          <a:xfrm>
            <a:off x="988810" y="5186037"/>
            <a:ext cx="5205319" cy="3539430"/>
          </a:xfrm>
          <a:prstGeom prst="rect">
            <a:avLst/>
          </a:prstGeom>
          <a:noFill/>
        </p:spPr>
        <p:txBody>
          <a:bodyPr wrap="square" rtlCol="0">
            <a:spAutoFit/>
          </a:bodyPr>
          <a:lstStyle/>
          <a:p>
            <a:pPr marL="571500" indent="-571500">
              <a:buFont typeface="Arial" panose="020B0604020202020204" pitchFamily="34" charset="0"/>
              <a:buChar char="•"/>
            </a:pPr>
            <a:r>
              <a:rPr lang="en-US" sz="2800"/>
              <a:t>Leverage message content</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Circumvent explicit parsing, increasing generalizability</a:t>
            </a:r>
          </a:p>
          <a:p>
            <a:pPr marL="571500" indent="-571500">
              <a:buFont typeface="Arial" panose="020B0604020202020204" pitchFamily="34" charset="0"/>
              <a:buChar char="•"/>
            </a:pPr>
            <a:endParaRPr lang="en-US" sz="2800"/>
          </a:p>
          <a:p>
            <a:pPr marL="571500" indent="-571500">
              <a:buFont typeface="Arial" panose="020B0604020202020204" pitchFamily="34" charset="0"/>
              <a:buChar char="•"/>
            </a:pPr>
            <a:r>
              <a:rPr lang="en-US" sz="2800"/>
              <a:t>Build contextual and semantic relationships for messages</a:t>
            </a:r>
          </a:p>
          <a:p>
            <a:pPr marL="571500" indent="-571500">
              <a:buFont typeface="Arial" panose="020B0604020202020204" pitchFamily="34" charset="0"/>
              <a:buChar char="•"/>
            </a:pPr>
            <a:endParaRPr lang="en-US" sz="2800"/>
          </a:p>
        </p:txBody>
      </p:sp>
      <p:sp>
        <p:nvSpPr>
          <p:cNvPr id="9" name="TextBox 8">
            <a:extLst>
              <a:ext uri="{FF2B5EF4-FFF2-40B4-BE49-F238E27FC236}">
                <a16:creationId xmlns:a16="http://schemas.microsoft.com/office/drawing/2014/main" id="{737F861F-44E9-2069-25B5-AEC9901C2606}"/>
              </a:ext>
            </a:extLst>
          </p:cNvPr>
          <p:cNvSpPr txBox="1"/>
          <p:nvPr/>
        </p:nvSpPr>
        <p:spPr>
          <a:xfrm>
            <a:off x="988810" y="4393078"/>
            <a:ext cx="3634803" cy="707886"/>
          </a:xfrm>
          <a:prstGeom prst="rect">
            <a:avLst/>
          </a:prstGeom>
          <a:noFill/>
        </p:spPr>
        <p:txBody>
          <a:bodyPr wrap="square" rtlCol="0">
            <a:spAutoFit/>
          </a:bodyPr>
          <a:lstStyle/>
          <a:p>
            <a:r>
              <a:rPr lang="en-US" sz="4000" b="1" i="1"/>
              <a:t>BERT</a:t>
            </a:r>
          </a:p>
        </p:txBody>
      </p:sp>
      <p:sp>
        <p:nvSpPr>
          <p:cNvPr id="2" name="Slide Number Placeholder 42">
            <a:extLst>
              <a:ext uri="{FF2B5EF4-FFF2-40B4-BE49-F238E27FC236}">
                <a16:creationId xmlns:a16="http://schemas.microsoft.com/office/drawing/2014/main" id="{7A53411C-00AB-A461-4B78-96DE7433E394}"/>
              </a:ext>
            </a:extLst>
          </p:cNvPr>
          <p:cNvSpPr>
            <a:spLocks noGrp="1"/>
          </p:cNvSpPr>
          <p:nvPr>
            <p:ph type="sldNum" sz="quarter" idx="12"/>
          </p:nvPr>
        </p:nvSpPr>
        <p:spPr>
          <a:xfrm>
            <a:off x="17522099" y="9703066"/>
            <a:ext cx="617644" cy="547688"/>
          </a:xfrm>
        </p:spPr>
        <p:txBody>
          <a:bodyPr/>
          <a:lstStyle/>
          <a:p>
            <a:fld id="{4FAB73BC-B049-4115-A692-8D63A059BFB8}" type="slidenum">
              <a:rPr lang="en-US" sz="2800" smtClean="0">
                <a:solidFill>
                  <a:srgbClr val="0B1320"/>
                </a:solidFill>
              </a:rPr>
              <a:pPr/>
              <a:t>9</a:t>
            </a:fld>
            <a:endParaRPr lang="en-US">
              <a:solidFill>
                <a:srgbClr val="0B1320"/>
              </a:solidFill>
            </a:endParaRPr>
          </a:p>
        </p:txBody>
      </p:sp>
      <p:pic>
        <p:nvPicPr>
          <p:cNvPr id="3" name="Picture 2" descr="A blue and red text on a black background&#10;&#10;Description automatically generated">
            <a:extLst>
              <a:ext uri="{FF2B5EF4-FFF2-40B4-BE49-F238E27FC236}">
                <a16:creationId xmlns:a16="http://schemas.microsoft.com/office/drawing/2014/main" id="{DE32B2C3-7E84-0737-7D70-8F4536D6C0CF}"/>
              </a:ext>
            </a:extLst>
          </p:cNvPr>
          <p:cNvPicPr>
            <a:picLocks noChangeAspect="1"/>
          </p:cNvPicPr>
          <p:nvPr/>
        </p:nvPicPr>
        <p:blipFill>
          <a:blip r:embed="rId3"/>
          <a:stretch>
            <a:fillRect/>
          </a:stretch>
        </p:blipFill>
        <p:spPr>
          <a:xfrm>
            <a:off x="4739" y="9244826"/>
            <a:ext cx="2394850" cy="1543008"/>
          </a:xfrm>
          <a:prstGeom prst="rect">
            <a:avLst/>
          </a:prstGeom>
        </p:spPr>
      </p:pic>
      <p:pic>
        <p:nvPicPr>
          <p:cNvPr id="6" name="Picture 2">
            <a:extLst>
              <a:ext uri="{FF2B5EF4-FFF2-40B4-BE49-F238E27FC236}">
                <a16:creationId xmlns:a16="http://schemas.microsoft.com/office/drawing/2014/main" id="{F37719C5-1D7B-0DA2-DBD5-A7D981AD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3359" y="9773729"/>
            <a:ext cx="940207" cy="485202"/>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Statistics with solid fill">
            <a:extLst>
              <a:ext uri="{FF2B5EF4-FFF2-40B4-BE49-F238E27FC236}">
                <a16:creationId xmlns:a16="http://schemas.microsoft.com/office/drawing/2014/main" id="{ED055489-8437-13AB-2500-FCFFE235CE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10" y="194366"/>
            <a:ext cx="914400" cy="914400"/>
          </a:xfrm>
          <a:prstGeom prst="rect">
            <a:avLst/>
          </a:prstGeom>
        </p:spPr>
      </p:pic>
      <p:grpSp>
        <p:nvGrpSpPr>
          <p:cNvPr id="11" name="Group 10">
            <a:extLst>
              <a:ext uri="{FF2B5EF4-FFF2-40B4-BE49-F238E27FC236}">
                <a16:creationId xmlns:a16="http://schemas.microsoft.com/office/drawing/2014/main" id="{DEC8BC99-000F-DAE0-1C40-BAAFE1D322FC}"/>
              </a:ext>
            </a:extLst>
          </p:cNvPr>
          <p:cNvGrpSpPr/>
          <p:nvPr/>
        </p:nvGrpSpPr>
        <p:grpSpPr>
          <a:xfrm>
            <a:off x="6772000" y="3996625"/>
            <a:ext cx="8931629" cy="2622785"/>
            <a:chOff x="9305448" y="4319458"/>
            <a:chExt cx="8697433" cy="2695698"/>
          </a:xfrm>
        </p:grpSpPr>
        <p:sp>
          <p:nvSpPr>
            <p:cNvPr id="12" name="TextBox 11">
              <a:extLst>
                <a:ext uri="{FF2B5EF4-FFF2-40B4-BE49-F238E27FC236}">
                  <a16:creationId xmlns:a16="http://schemas.microsoft.com/office/drawing/2014/main" id="{335D569D-61FB-AE36-09AF-DAA62A09D3A4}"/>
                </a:ext>
              </a:extLst>
            </p:cNvPr>
            <p:cNvSpPr txBox="1"/>
            <p:nvPr/>
          </p:nvSpPr>
          <p:spPr>
            <a:xfrm>
              <a:off x="9305448" y="4998587"/>
              <a:ext cx="8191753" cy="727565"/>
            </a:xfrm>
            <a:prstGeom prst="rect">
              <a:avLst/>
            </a:prstGeom>
            <a:noFill/>
            <a:ln>
              <a:solidFill>
                <a:schemeClr val="tx2">
                  <a:lumMod val="60000"/>
                  <a:lumOff val="40000"/>
                </a:schemeClr>
              </a:solidFill>
            </a:ln>
          </p:spPr>
          <p:txBody>
            <a:bodyPr wrap="square" rtlCol="0">
              <a:spAutoFit/>
            </a:bodyPr>
            <a:lstStyle/>
            <a:p>
              <a:r>
                <a:rPr lang="en-US" sz="2000"/>
                <a:t>in-connection12270(G21-404):session12271: Remove link42567 (local handle=5, remote handle=5, name=G21:125360:VEHICLE_SERVICE</a:t>
              </a:r>
            </a:p>
          </p:txBody>
        </p:sp>
        <p:sp>
          <p:nvSpPr>
            <p:cNvPr id="13" name="TextBox 12">
              <a:extLst>
                <a:ext uri="{FF2B5EF4-FFF2-40B4-BE49-F238E27FC236}">
                  <a16:creationId xmlns:a16="http://schemas.microsoft.com/office/drawing/2014/main" id="{90781731-FEE2-530A-FC0E-8058B0B55A16}"/>
                </a:ext>
              </a:extLst>
            </p:cNvPr>
            <p:cNvSpPr txBox="1"/>
            <p:nvPr/>
          </p:nvSpPr>
          <p:spPr>
            <a:xfrm>
              <a:off x="9305448" y="5971258"/>
              <a:ext cx="8697433" cy="1043898"/>
            </a:xfrm>
            <a:prstGeom prst="rect">
              <a:avLst/>
            </a:prstGeom>
            <a:noFill/>
            <a:ln>
              <a:solidFill>
                <a:schemeClr val="tx2">
                  <a:lumMod val="60000"/>
                  <a:lumOff val="40000"/>
                </a:schemeClr>
              </a:solidFill>
            </a:ln>
          </p:spPr>
          <p:txBody>
            <a:bodyPr wrap="square" rtlCol="0">
              <a:spAutoFit/>
            </a:bodyPr>
            <a:lstStyle/>
            <a:p>
              <a:r>
                <a:rPr lang="pt-BR" sz="2000"/>
                <a:t>in</a:t>
              </a:r>
              <a:r>
                <a:rPr lang="pt-BR" sz="2000">
                  <a:solidFill>
                    <a:srgbClr val="FF0000"/>
                  </a:solidFill>
                </a:rPr>
                <a:t>[NUM]</a:t>
              </a:r>
              <a:r>
                <a:rPr lang="pt-BR" sz="2000"/>
                <a:t>connection</a:t>
              </a:r>
              <a:r>
                <a:rPr lang="pt-BR" sz="2000">
                  <a:solidFill>
                    <a:srgbClr val="FF0000"/>
                  </a:solidFill>
                </a:rPr>
                <a:t>[NUM]</a:t>
              </a:r>
              <a:r>
                <a:rPr lang="pt-BR" sz="2000"/>
                <a:t>G</a:t>
              </a:r>
              <a:r>
                <a:rPr lang="pt-BR" sz="2000">
                  <a:solidFill>
                    <a:srgbClr val="FF0000"/>
                  </a:solidFill>
                </a:rPr>
                <a:t>[NUM][NUM]</a:t>
              </a:r>
              <a:r>
                <a:rPr lang="pt-BR" sz="2000"/>
                <a:t>G</a:t>
              </a:r>
              <a:r>
                <a:rPr lang="pt-BR" sz="2000">
                  <a:solidFill>
                    <a:srgbClr val="FF0000"/>
                  </a:solidFill>
                </a:rPr>
                <a:t>[NUM]</a:t>
              </a:r>
              <a:r>
                <a:rPr lang="pt-BR" sz="2000"/>
                <a:t>session</a:t>
              </a:r>
              <a:r>
                <a:rPr lang="pt-BR" sz="2000">
                  <a:solidFill>
                    <a:srgbClr val="FF0000"/>
                  </a:solidFill>
                </a:rPr>
                <a:t>[NUM] </a:t>
              </a:r>
              <a:r>
                <a:rPr lang="pt-BR" sz="2000"/>
                <a:t>Remove link</a:t>
              </a:r>
              <a:r>
                <a:rPr lang="pt-BR" sz="2000">
                  <a:solidFill>
                    <a:srgbClr val="FF0000"/>
                  </a:solidFill>
                </a:rPr>
                <a:t>[NUM]</a:t>
              </a:r>
              <a:r>
                <a:rPr lang="pt-BR" sz="2000"/>
                <a:t>local handle</a:t>
              </a:r>
              <a:r>
                <a:rPr lang="pt-BR" sz="2000">
                  <a:solidFill>
                    <a:srgbClr val="FF0000"/>
                  </a:solidFill>
                </a:rPr>
                <a:t>[NUM]</a:t>
              </a:r>
              <a:r>
                <a:rPr lang="pt-BR" sz="2000"/>
                <a:t>remote handle</a:t>
              </a:r>
              <a:r>
                <a:rPr lang="pt-BR" sz="2000">
                  <a:solidFill>
                    <a:srgbClr val="FF0000"/>
                  </a:solidFill>
                </a:rPr>
                <a:t>[NUM]</a:t>
              </a:r>
              <a:r>
                <a:rPr lang="pt-BR" sz="2000"/>
                <a:t>nameG</a:t>
              </a:r>
              <a:r>
                <a:rPr lang="pt-BR" sz="2000">
                  <a:solidFill>
                    <a:srgbClr val="FF0000"/>
                  </a:solidFill>
                </a:rPr>
                <a:t>[NUM]</a:t>
              </a:r>
              <a:r>
                <a:rPr lang="pt-BR" sz="2000"/>
                <a:t>VEHICLE</a:t>
              </a:r>
              <a:r>
                <a:rPr lang="pt-BR" sz="2000">
                  <a:solidFill>
                    <a:srgbClr val="FF0000"/>
                  </a:solidFill>
                </a:rPr>
                <a:t>[NUM]</a:t>
              </a:r>
              <a:r>
                <a:rPr lang="pt-BR" sz="2000"/>
                <a:t>SERVICE</a:t>
              </a:r>
              <a:r>
                <a:rPr lang="pt-BR" sz="2000">
                  <a:solidFill>
                    <a:srgbClr val="FF0000"/>
                  </a:solidFill>
                </a:rPr>
                <a:t>[NUM]</a:t>
              </a:r>
              <a:endParaRPr lang="en-US" sz="2000">
                <a:solidFill>
                  <a:srgbClr val="FF0000"/>
                </a:solidFill>
              </a:endParaRPr>
            </a:p>
          </p:txBody>
        </p:sp>
        <p:sp>
          <p:nvSpPr>
            <p:cNvPr id="14" name="TextBox 13">
              <a:extLst>
                <a:ext uri="{FF2B5EF4-FFF2-40B4-BE49-F238E27FC236}">
                  <a16:creationId xmlns:a16="http://schemas.microsoft.com/office/drawing/2014/main" id="{A5D03F46-E9CF-9946-A359-04DF5647DC57}"/>
                </a:ext>
              </a:extLst>
            </p:cNvPr>
            <p:cNvSpPr txBox="1"/>
            <p:nvPr/>
          </p:nvSpPr>
          <p:spPr>
            <a:xfrm>
              <a:off x="9409698" y="4319458"/>
              <a:ext cx="3721395" cy="584775"/>
            </a:xfrm>
            <a:prstGeom prst="rect">
              <a:avLst/>
            </a:prstGeom>
            <a:noFill/>
            <a:ln>
              <a:noFill/>
            </a:ln>
          </p:spPr>
          <p:txBody>
            <a:bodyPr wrap="square" rtlCol="0">
              <a:spAutoFit/>
            </a:bodyPr>
            <a:lstStyle/>
            <a:p>
              <a:r>
                <a:rPr lang="en-US" sz="3200" b="1"/>
                <a:t>Sample Log</a:t>
              </a:r>
            </a:p>
          </p:txBody>
        </p:sp>
      </p:grpSp>
      <p:grpSp>
        <p:nvGrpSpPr>
          <p:cNvPr id="15" name="Group 14">
            <a:extLst>
              <a:ext uri="{FF2B5EF4-FFF2-40B4-BE49-F238E27FC236}">
                <a16:creationId xmlns:a16="http://schemas.microsoft.com/office/drawing/2014/main" id="{DCDEC904-5375-AADB-6FCA-C169284858CB}"/>
              </a:ext>
            </a:extLst>
          </p:cNvPr>
          <p:cNvGrpSpPr/>
          <p:nvPr/>
        </p:nvGrpSpPr>
        <p:grpSpPr>
          <a:xfrm>
            <a:off x="6772002" y="7079139"/>
            <a:ext cx="11057592" cy="1870216"/>
            <a:chOff x="9305448" y="4319458"/>
            <a:chExt cx="8191753" cy="2322918"/>
          </a:xfrm>
        </p:grpSpPr>
        <p:sp>
          <p:nvSpPr>
            <p:cNvPr id="16" name="TextBox 15">
              <a:extLst>
                <a:ext uri="{FF2B5EF4-FFF2-40B4-BE49-F238E27FC236}">
                  <a16:creationId xmlns:a16="http://schemas.microsoft.com/office/drawing/2014/main" id="{489E3493-56CC-4521-272D-42165E563A51}"/>
                </a:ext>
              </a:extLst>
            </p:cNvPr>
            <p:cNvSpPr txBox="1"/>
            <p:nvPr/>
          </p:nvSpPr>
          <p:spPr>
            <a:xfrm>
              <a:off x="9305448" y="4998587"/>
              <a:ext cx="8191753" cy="1643789"/>
            </a:xfrm>
            <a:prstGeom prst="rect">
              <a:avLst/>
            </a:prstGeom>
            <a:noFill/>
            <a:ln>
              <a:solidFill>
                <a:schemeClr val="tx2">
                  <a:lumMod val="60000"/>
                  <a:lumOff val="40000"/>
                </a:schemeClr>
              </a:solidFill>
            </a:ln>
          </p:spPr>
          <p:txBody>
            <a:bodyPr wrap="square" rtlCol="0">
              <a:spAutoFit/>
            </a:bodyPr>
            <a:lstStyle/>
            <a:p>
              <a:r>
                <a:rPr lang="en-US" sz="2000"/>
                <a:t>Aborting messaging object. Name = qc-sbus-001:topic:construct_test_pack_tracker~175|construct_test_pack_tracker, Object type = Microsoft.ApplicationServer.Messaging.Broker.AmqpMessageConsumer, Reason = The operation did not complete within the allotted timeout of 00:02:00.</a:t>
              </a:r>
            </a:p>
          </p:txBody>
        </p:sp>
        <p:sp>
          <p:nvSpPr>
            <p:cNvPr id="18" name="TextBox 17">
              <a:extLst>
                <a:ext uri="{FF2B5EF4-FFF2-40B4-BE49-F238E27FC236}">
                  <a16:creationId xmlns:a16="http://schemas.microsoft.com/office/drawing/2014/main" id="{4F5C4B58-5051-FAA0-FBD7-F756BDC80AC2}"/>
                </a:ext>
              </a:extLst>
            </p:cNvPr>
            <p:cNvSpPr txBox="1"/>
            <p:nvPr/>
          </p:nvSpPr>
          <p:spPr>
            <a:xfrm>
              <a:off x="9409698" y="4319458"/>
              <a:ext cx="4425813" cy="584775"/>
            </a:xfrm>
            <a:prstGeom prst="rect">
              <a:avLst/>
            </a:prstGeom>
            <a:noFill/>
            <a:ln>
              <a:noFill/>
            </a:ln>
          </p:spPr>
          <p:txBody>
            <a:bodyPr wrap="square" rtlCol="0">
              <a:spAutoFit/>
            </a:bodyPr>
            <a:lstStyle/>
            <a:p>
              <a:r>
                <a:rPr lang="en-US" sz="3200" b="1"/>
                <a:t>Sample Anomalous Log</a:t>
              </a:r>
            </a:p>
          </p:txBody>
        </p:sp>
      </p:grpSp>
    </p:spTree>
    <p:extLst>
      <p:ext uri="{BB962C8B-B14F-4D97-AF65-F5344CB8AC3E}">
        <p14:creationId xmlns:p14="http://schemas.microsoft.com/office/powerpoint/2010/main" val="33076707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9.5|2.2|10.5|2.3|5.8|5.8|6.4|5.2"/>
</p:tagLst>
</file>

<file path=ppt/tags/tag2.xml><?xml version="1.0" encoding="utf-8"?>
<p:tagLst xmlns:a="http://schemas.openxmlformats.org/drawingml/2006/main" xmlns:r="http://schemas.openxmlformats.org/officeDocument/2006/relationships" xmlns:p="http://schemas.openxmlformats.org/presentationml/2006/main">
  <p:tag name="TIMING" val="|3|17.2|14.6"/>
</p:tagLst>
</file>

<file path=ppt/tags/tag3.xml><?xml version="1.0" encoding="utf-8"?>
<p:tagLst xmlns:a="http://schemas.openxmlformats.org/drawingml/2006/main" xmlns:r="http://schemas.openxmlformats.org/officeDocument/2006/relationships" xmlns:p="http://schemas.openxmlformats.org/presentationml/2006/main">
  <p:tag name="TIMING" val="|11.2|3.3|2|5.3|23.8"/>
</p:tagLst>
</file>

<file path=ppt/tags/tag4.xml><?xml version="1.0" encoding="utf-8"?>
<p:tagLst xmlns:a="http://schemas.openxmlformats.org/drawingml/2006/main" xmlns:r="http://schemas.openxmlformats.org/officeDocument/2006/relationships" xmlns:p="http://schemas.openxmlformats.org/presentationml/2006/main">
  <p:tag name="TIMING" val="|2.8|8.7|1.8|7.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4955</Words>
  <Application>Microsoft Office PowerPoint</Application>
  <PresentationFormat>Custom</PresentationFormat>
  <Paragraphs>536</Paragraphs>
  <Slides>28</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Helios Extended</vt:lpstr>
      <vt:lpstr>League Spartan</vt:lpstr>
      <vt:lpstr>Poppins</vt:lpstr>
      <vt:lpstr>Helios Extended Bold</vt:lpstr>
      <vt:lpstr>Söhne</vt:lpstr>
      <vt:lpstr>Clear Sans Bold</vt:lpstr>
      <vt:lpstr>Calibri</vt:lpstr>
      <vt:lpstr>gg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Geometric Company Profile Presentation</dc:title>
  <dc:creator>Abhay</dc:creator>
  <cp:lastModifiedBy>Vo Nguyen</cp:lastModifiedBy>
  <cp:revision>2</cp:revision>
  <dcterms:created xsi:type="dcterms:W3CDTF">2006-08-16T00:00:00Z</dcterms:created>
  <dcterms:modified xsi:type="dcterms:W3CDTF">2024-04-16T04:42:59Z</dcterms:modified>
  <dc:identifier>DAF9nwfTx-k</dc:identifier>
</cp:coreProperties>
</file>